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mp4" ContentType="video/mp4"/>
  <Default Extension="mpg" ContentType="video/mpeg"/>
  <Default Extension="png" ContentType="image/png"/>
  <Default Extension="rels" ContentType="application/vnd.openxmlformats-package.relationships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896" r:id="rId2"/>
    <p:sldId id="931" r:id="rId3"/>
    <p:sldId id="932" r:id="rId4"/>
    <p:sldId id="920" r:id="rId5"/>
    <p:sldId id="921" r:id="rId6"/>
    <p:sldId id="917" r:id="rId7"/>
    <p:sldId id="922" r:id="rId8"/>
    <p:sldId id="918" r:id="rId9"/>
    <p:sldId id="916" r:id="rId10"/>
    <p:sldId id="930" r:id="rId11"/>
    <p:sldId id="927" r:id="rId12"/>
    <p:sldId id="914" r:id="rId13"/>
    <p:sldId id="923" r:id="rId14"/>
    <p:sldId id="308" r:id="rId15"/>
    <p:sldId id="891" r:id="rId16"/>
    <p:sldId id="347" r:id="rId17"/>
    <p:sldId id="903" r:id="rId18"/>
    <p:sldId id="904" r:id="rId19"/>
    <p:sldId id="301" r:id="rId20"/>
    <p:sldId id="906" r:id="rId21"/>
    <p:sldId id="287" r:id="rId22"/>
    <p:sldId id="89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8FAC8E-2C8C-45B6-B4C8-822D64D35254}">
          <p14:sldIdLst>
            <p14:sldId id="896"/>
            <p14:sldId id="931"/>
            <p14:sldId id="932"/>
            <p14:sldId id="920"/>
            <p14:sldId id="921"/>
            <p14:sldId id="917"/>
            <p14:sldId id="922"/>
            <p14:sldId id="918"/>
            <p14:sldId id="916"/>
            <p14:sldId id="930"/>
            <p14:sldId id="927"/>
            <p14:sldId id="914"/>
            <p14:sldId id="923"/>
            <p14:sldId id="308"/>
            <p14:sldId id="891"/>
            <p14:sldId id="347"/>
            <p14:sldId id="903"/>
            <p14:sldId id="904"/>
            <p14:sldId id="301"/>
            <p14:sldId id="906"/>
            <p14:sldId id="287"/>
            <p14:sldId id="8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B2BA58-5E7B-4FA5-8093-6050DDF325F9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FC678-6ACF-43F8-A5AB-DFD3E1472F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60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Dimensions of features</a:t>
            </a:r>
          </a:p>
          <a:p>
            <a:endParaRPr lang="en-GB" dirty="0"/>
          </a:p>
          <a:p>
            <a:r>
              <a:rPr lang="en-GB" dirty="0"/>
              <a:t>Statistical distribution</a:t>
            </a:r>
          </a:p>
          <a:p>
            <a:endParaRPr lang="en-GB" dirty="0"/>
          </a:p>
          <a:p>
            <a:r>
              <a:rPr lang="en-GB" dirty="0"/>
              <a:t>Euclidean distance (L2 norm)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FC678-6ACF-43F8-A5AB-DFD3E1472F2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5707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Recall: all vectors are rotated by covariance matrix, but those in the direction of maximal data spread. Those are only scaled.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FC678-6ACF-43F8-A5AB-DFD3E1472F2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2500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Recall: all vectors are rotated by covariance matrix, but those in the direction of maximal data spread. Those are only scaled.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FC678-6ACF-43F8-A5AB-DFD3E1472F2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1021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TALK ABOUT HOW EIGENVALUES  TELL YOU HOW IMPORTANT AN EIGENVECTOR IS!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(link it to length of arrows in the plot)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Add worked example using data we have here?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FC678-6ACF-43F8-A5AB-DFD3E1472F2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5754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CHECK EQUATION!</a:t>
            </a:r>
          </a:p>
          <a:p>
            <a:endParaRPr lang="en-GB" b="1" dirty="0"/>
          </a:p>
          <a:p>
            <a:r>
              <a:rPr lang="en-GB" dirty="0"/>
              <a:t>Feature ablation: remove features with least variance x’ = (x – mu)</a:t>
            </a:r>
            <a:r>
              <a:rPr lang="en-GB" dirty="0" err="1"/>
              <a:t>Tei</a:t>
            </a:r>
            <a:r>
              <a:rPr lang="en-GB" dirty="0"/>
              <a:t>, for I in 1..M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FC678-6ACF-43F8-A5AB-DFD3E1472F2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2790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FC678-6ACF-43F8-A5AB-DFD3E1472F2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2016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565656-34C5-465A-948D-204576E1457F}" type="slidenum">
              <a:rPr lang="it-CH" smtClean="0"/>
              <a:t>16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848807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889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171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930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2416969" y="1151930"/>
            <a:ext cx="7358063" cy="2321719"/>
          </a:xfrm>
          <a:prstGeom prst="rect">
            <a:avLst/>
          </a:prstGeom>
        </p:spPr>
        <p:txBody>
          <a:bodyPr lIns="71437" tIns="71437" rIns="71437" bIns="71437" anchor="b">
            <a:noAutofit/>
          </a:bodyPr>
          <a:lstStyle>
            <a:lvl1pPr defTabSz="410766">
              <a:defRPr sz="59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16969" y="3536156"/>
            <a:ext cx="7358063" cy="794743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 algn="ctr" defTabSz="410766">
              <a:spcBef>
                <a:spcPts val="0"/>
              </a:spcBef>
              <a:buSzTx/>
              <a:buNone/>
              <a:defRPr sz="2500"/>
            </a:lvl1pPr>
            <a:lvl2pPr marL="0" indent="0" algn="ctr" defTabSz="410766">
              <a:spcBef>
                <a:spcPts val="0"/>
              </a:spcBef>
              <a:buSzTx/>
              <a:buNone/>
              <a:defRPr sz="2500"/>
            </a:lvl2pPr>
            <a:lvl3pPr marL="0" indent="0" algn="ctr" defTabSz="410766">
              <a:spcBef>
                <a:spcPts val="0"/>
              </a:spcBef>
              <a:buSzTx/>
              <a:buNone/>
              <a:defRPr sz="2500"/>
            </a:lvl3pPr>
            <a:lvl4pPr marL="0" indent="0" algn="ctr" defTabSz="410766">
              <a:spcBef>
                <a:spcPts val="0"/>
              </a:spcBef>
              <a:buSzTx/>
              <a:buNone/>
              <a:defRPr sz="2500"/>
            </a:lvl4pPr>
            <a:lvl5pPr marL="0" indent="0" algn="ctr" defTabSz="410766">
              <a:spcBef>
                <a:spcPts val="0"/>
              </a:spcBef>
              <a:buSzTx/>
              <a:buNone/>
              <a:defRPr sz="25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67907" y="6509742"/>
            <a:ext cx="247257" cy="251321"/>
          </a:xfrm>
          <a:prstGeom prst="rect">
            <a:avLst/>
          </a:prstGeom>
        </p:spPr>
        <p:txBody>
          <a:bodyPr lIns="71437" tIns="71437" rIns="71437" bIns="71437"/>
          <a:lstStyle>
            <a:lvl1pPr defTabSz="410766"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711628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141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455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3230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29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0012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917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1311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5270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B3D43-DDAD-425C-8C41-4E0BF3F66190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696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"/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microsoft.com/office/2007/relationships/media" Target="../media/media3.mp4"/><Relationship Id="rId7" Type="http://schemas.openxmlformats.org/officeDocument/2006/relationships/image" Target="../media/image3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6" Type="http://schemas.openxmlformats.org/officeDocument/2006/relationships/image" Target="../media/image5.gif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f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40D864-B097-A544-2652-531641510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19" y="1682266"/>
            <a:ext cx="3462132" cy="3451889"/>
          </a:xfrm>
          <a:prstGeom prst="rect">
            <a:avLst/>
          </a:prstGeom>
        </p:spPr>
      </p:pic>
      <p:sp>
        <p:nvSpPr>
          <p:cNvPr id="5" name="Titolo 2">
            <a:extLst>
              <a:ext uri="{FF2B5EF4-FFF2-40B4-BE49-F238E27FC236}">
                <a16:creationId xmlns:a16="http://schemas.microsoft.com/office/drawing/2014/main" id="{0F467044-6601-6620-0E3B-02101ED3AAF1}"/>
              </a:ext>
            </a:extLst>
          </p:cNvPr>
          <p:cNvSpPr txBox="1">
            <a:spLocks/>
          </p:cNvSpPr>
          <p:nvPr/>
        </p:nvSpPr>
        <p:spPr>
          <a:xfrm>
            <a:off x="1114565" y="788479"/>
            <a:ext cx="10417791" cy="9245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accent3">
                    <a:lumMod val="50000"/>
                  </a:schemeClr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CH" sz="5400" b="1" i="0" u="none" strike="noStrike" kern="1200" cap="none" spc="0" normalizeH="0" baseline="0" noProof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Helvetica" pitchFamily="2" charset="0"/>
                <a:ea typeface="+mj-ea"/>
                <a:cs typeface="+mj-cs"/>
              </a:rPr>
              <a:t>Simulation of Biomolecules</a:t>
            </a:r>
            <a:endParaRPr kumimoji="0" lang="it-CH" sz="5400" b="1" i="0" u="none" strike="noStrike" kern="1200" cap="none" spc="0" normalizeH="0" baseline="0" noProof="0" dirty="0">
              <a:ln>
                <a:noFill/>
              </a:ln>
              <a:solidFill>
                <a:srgbClr val="297FD5">
                  <a:lumMod val="50000"/>
                </a:srgbClr>
              </a:solidFill>
              <a:effectLst/>
              <a:uLnTx/>
              <a:uFillTx/>
              <a:latin typeface="Helvetica" pitchFamily="2" charset="0"/>
              <a:ea typeface="+mj-ea"/>
              <a:cs typeface="+mj-cs"/>
            </a:endParaRPr>
          </a:p>
        </p:txBody>
      </p:sp>
      <p:sp>
        <p:nvSpPr>
          <p:cNvPr id="7" name="Sottotitolo 3">
            <a:extLst>
              <a:ext uri="{FF2B5EF4-FFF2-40B4-BE49-F238E27FC236}">
                <a16:creationId xmlns:a16="http://schemas.microsoft.com/office/drawing/2014/main" id="{ED20DD8C-6A61-333F-7E65-1C79C7812C03}"/>
              </a:ext>
            </a:extLst>
          </p:cNvPr>
          <p:cNvSpPr txBox="1">
            <a:spLocks/>
          </p:cNvSpPr>
          <p:nvPr/>
        </p:nvSpPr>
        <p:spPr>
          <a:xfrm>
            <a:off x="1676400" y="3654833"/>
            <a:ext cx="9144000" cy="562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2024 CCP5 Summer School</a:t>
            </a:r>
          </a:p>
        </p:txBody>
      </p:sp>
      <p:sp>
        <p:nvSpPr>
          <p:cNvPr id="8" name="Sottotitolo 3">
            <a:extLst>
              <a:ext uri="{FF2B5EF4-FFF2-40B4-BE49-F238E27FC236}">
                <a16:creationId xmlns:a16="http://schemas.microsoft.com/office/drawing/2014/main" id="{A9E8B71D-03A1-AE81-CDB9-53CAD898BBF2}"/>
              </a:ext>
            </a:extLst>
          </p:cNvPr>
          <p:cNvSpPr txBox="1">
            <a:spLocks/>
          </p:cNvSpPr>
          <p:nvPr/>
        </p:nvSpPr>
        <p:spPr>
          <a:xfrm>
            <a:off x="2250885" y="5153812"/>
            <a:ext cx="3948755" cy="1519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Dr Matteo Degiacomi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 Durham University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1800" b="0" i="0" u="sng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matteo.t.degiacomi@durham.ac.uk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CH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CH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sp>
        <p:nvSpPr>
          <p:cNvPr id="9" name="Sottotitolo 3">
            <a:extLst>
              <a:ext uri="{FF2B5EF4-FFF2-40B4-BE49-F238E27FC236}">
                <a16:creationId xmlns:a16="http://schemas.microsoft.com/office/drawing/2014/main" id="{DF77CBAF-68A0-3905-FC61-0A07811CE2A1}"/>
              </a:ext>
            </a:extLst>
          </p:cNvPr>
          <p:cNvSpPr txBox="1">
            <a:spLocks/>
          </p:cNvSpPr>
          <p:nvPr/>
        </p:nvSpPr>
        <p:spPr>
          <a:xfrm>
            <a:off x="6240584" y="5153812"/>
            <a:ext cx="3582537" cy="1519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Dr Antonia Mey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 University of Edinburgh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1800" b="0" i="0" u="sng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antonia.mey@ed.ac.uk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CH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sp>
        <p:nvSpPr>
          <p:cNvPr id="10" name="Titolo 2">
            <a:extLst>
              <a:ext uri="{FF2B5EF4-FFF2-40B4-BE49-F238E27FC236}">
                <a16:creationId xmlns:a16="http://schemas.microsoft.com/office/drawing/2014/main" id="{C3188C9C-69C4-8D9B-CA7C-B0297C68F4E2}"/>
              </a:ext>
            </a:extLst>
          </p:cNvPr>
          <p:cNvSpPr txBox="1">
            <a:spLocks/>
          </p:cNvSpPr>
          <p:nvPr/>
        </p:nvSpPr>
        <p:spPr>
          <a:xfrm>
            <a:off x="1116838" y="1994846"/>
            <a:ext cx="10417791" cy="13054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accent3">
                    <a:lumMod val="50000"/>
                  </a:schemeClr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CH" sz="3800" b="1" i="0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Helvetica" pitchFamily="2" charset="0"/>
                <a:ea typeface="+mj-ea"/>
                <a:cs typeface="+mj-cs"/>
              </a:rPr>
              <a:t>Dimensionality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CH" sz="3800" b="1" i="0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Helvetica" pitchFamily="2" charset="0"/>
                <a:ea typeface="+mj-ea"/>
                <a:cs typeface="+mj-cs"/>
              </a:rPr>
              <a:t>Reduction</a:t>
            </a:r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FEA15AF8-F668-C5D6-6C4C-CA747D32A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819" y="2067558"/>
            <a:ext cx="3055972" cy="273174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05343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1B4F4F2-95FC-577B-A9CA-981D99628751}"/>
              </a:ext>
            </a:extLst>
          </p:cNvPr>
          <p:cNvSpPr txBox="1">
            <a:spLocks/>
          </p:cNvSpPr>
          <p:nvPr/>
        </p:nvSpPr>
        <p:spPr>
          <a:xfrm>
            <a:off x="514350" y="-101632"/>
            <a:ext cx="1056322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CH" sz="4400" b="1" dirty="0">
                <a:solidFill>
                  <a:schemeClr val="accent5">
                    <a:lumMod val="50000"/>
                  </a:schemeClr>
                </a:solidFill>
              </a:rPr>
              <a:t>[Extra] Principal Components Analysis (PCA)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9E50AC-A35E-862A-291C-CCB0190AD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8000"/>
            <a:ext cx="5400000" cy="54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E398C0-0FEC-009F-3747-A92E7D76C787}"/>
              </a:ext>
            </a:extLst>
          </p:cNvPr>
          <p:cNvSpPr txBox="1"/>
          <p:nvPr/>
        </p:nvSpPr>
        <p:spPr>
          <a:xfrm>
            <a:off x="787400" y="1329768"/>
            <a:ext cx="113792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 dirty="0"/>
              <a:t>Let </a:t>
            </a:r>
            <a:r>
              <a:rPr lang="en-GB" sz="3000" b="1" i="1" dirty="0"/>
              <a:t>X</a:t>
            </a:r>
            <a:r>
              <a:rPr lang="en-GB" sz="3000" dirty="0"/>
              <a:t> a dataset of </a:t>
            </a:r>
            <a:r>
              <a:rPr lang="en-GB" sz="3000" i="1" dirty="0"/>
              <a:t>M</a:t>
            </a:r>
            <a:r>
              <a:rPr lang="en-GB" sz="3000" dirty="0"/>
              <a:t> datapoints in </a:t>
            </a:r>
            <a:r>
              <a:rPr lang="en-GB" sz="3000" i="1" dirty="0"/>
              <a:t>N</a:t>
            </a:r>
            <a:r>
              <a:rPr lang="en-GB" sz="3000" dirty="0"/>
              <a:t> dimensions (here, </a:t>
            </a:r>
            <a:r>
              <a:rPr lang="en-GB" sz="3000" i="1" dirty="0"/>
              <a:t>M</a:t>
            </a:r>
            <a:r>
              <a:rPr lang="en-GB" sz="3000" dirty="0"/>
              <a:t>=50 and </a:t>
            </a:r>
            <a:r>
              <a:rPr lang="en-GB" sz="3000" i="1" dirty="0"/>
              <a:t>N</a:t>
            </a:r>
            <a:r>
              <a:rPr lang="en-GB" sz="3000" dirty="0"/>
              <a:t>=2)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CFE24C-7019-7B4C-6886-0DD0BB506E73}"/>
                  </a:ext>
                </a:extLst>
              </p:cNvPr>
              <p:cNvSpPr txBox="1"/>
              <p:nvPr/>
            </p:nvSpPr>
            <p:spPr>
              <a:xfrm>
                <a:off x="5303894" y="2057082"/>
                <a:ext cx="66675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000" dirty="0"/>
                  <a:t>An eigenvector </a:t>
                </a:r>
                <a14:m>
                  <m:oMath xmlns:m="http://schemas.openxmlformats.org/officeDocument/2006/math">
                    <m:r>
                      <a:rPr lang="en-GB" sz="30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GB" sz="3000" dirty="0"/>
                  <a:t> of </a:t>
                </a:r>
                <a14:m>
                  <m:oMath xmlns:m="http://schemas.openxmlformats.org/officeDocument/2006/math">
                    <m:r>
                      <a:rPr lang="en-GB" sz="3000" b="1" i="1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GB" sz="30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3000" dirty="0"/>
                  <a:t>respects: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3000" b="1" i="1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GB" sz="30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GB" sz="3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3000" b="1" i="1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GB" sz="3000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GB" sz="3000" b="1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CFE24C-7019-7B4C-6886-0DD0BB506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894" y="2057082"/>
                <a:ext cx="6667500" cy="1015663"/>
              </a:xfrm>
              <a:prstGeom prst="rect">
                <a:avLst/>
              </a:prstGeom>
              <a:blipFill>
                <a:blip r:embed="rId4"/>
                <a:stretch>
                  <a:fillRect l="-2102" t="-71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D59DCE8-675F-0AFF-1B3A-FEDED0B67C7E}"/>
                  </a:ext>
                </a:extLst>
              </p:cNvPr>
              <p:cNvSpPr txBox="1"/>
              <p:nvPr/>
            </p:nvSpPr>
            <p:spPr>
              <a:xfrm>
                <a:off x="5359121" y="3383812"/>
                <a:ext cx="682646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000" dirty="0"/>
                  <a:t>Find eigenvalues as the roots of the characteristic polynomial: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3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sz="3000" b="1" i="1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</m:d>
                      <m:r>
                        <a:rPr lang="en-GB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3000" b="0" i="0" smtClean="0">
                          <a:latin typeface="Cambria Math" panose="02040503050406030204" pitchFamily="18" charset="0"/>
                        </a:rPr>
                        <m:t>det</m:t>
                      </m:r>
                      <m:r>
                        <a:rPr lang="en-GB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0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GB" sz="3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l-GR" sz="3000" b="1" i="1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GB" sz="3000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GB" sz="30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3000" b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000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sz="3000" i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D59DCE8-675F-0AFF-1B3A-FEDED0B67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9121" y="3383812"/>
                <a:ext cx="6826462" cy="1477328"/>
              </a:xfrm>
              <a:prstGeom prst="rect">
                <a:avLst/>
              </a:prstGeom>
              <a:blipFill>
                <a:blip r:embed="rId5"/>
                <a:stretch>
                  <a:fillRect l="-2054" t="-49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147BFD-FC2F-5664-662C-5C3075199936}"/>
                  </a:ext>
                </a:extLst>
              </p:cNvPr>
              <p:cNvSpPr txBox="1"/>
              <p:nvPr/>
            </p:nvSpPr>
            <p:spPr>
              <a:xfrm>
                <a:off x="5272466" y="5152733"/>
                <a:ext cx="682646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000" dirty="0"/>
                  <a:t>The </a:t>
                </a:r>
                <a:r>
                  <a:rPr lang="en-GB" sz="3000" i="1" dirty="0" err="1"/>
                  <a:t>i</a:t>
                </a:r>
                <a:r>
                  <a:rPr lang="en-GB" sz="3000" dirty="0" err="1"/>
                  <a:t>-th</a:t>
                </a:r>
                <a:r>
                  <a:rPr lang="en-GB" sz="3000" dirty="0"/>
                  <a:t> eigenvector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GB" sz="3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GB" sz="30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3000" dirty="0"/>
                  <a:t>is found by solving: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3000" b="1" i="1" smtClean="0">
                        <a:latin typeface="Cambria Math" panose="02040503050406030204" pitchFamily="18" charset="0"/>
                      </a:rPr>
                      <m:t>𝑪</m:t>
                    </m:r>
                    <m:sSub>
                      <m:sSubPr>
                        <m:ctrlPr>
                          <a:rPr lang="en-GB" sz="3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GB" sz="30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GB" sz="30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l-GR" sz="3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3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3000" b="1" i="1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GB" sz="3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sSub>
                      <m:sSubPr>
                        <m:ctrlPr>
                          <a:rPr lang="en-GB" sz="3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GB" sz="30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GB" sz="3000" i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147BFD-FC2F-5664-662C-5C3075199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466" y="5152733"/>
                <a:ext cx="6826462" cy="1015663"/>
              </a:xfrm>
              <a:prstGeom prst="rect">
                <a:avLst/>
              </a:prstGeom>
              <a:blipFill>
                <a:blip r:embed="rId6"/>
                <a:stretch>
                  <a:fillRect l="-2143" t="-7186" r="-8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144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8738612-FCEE-EB34-6649-E88619AE9EC9}"/>
              </a:ext>
            </a:extLst>
          </p:cNvPr>
          <p:cNvSpPr txBox="1">
            <a:spLocks/>
          </p:cNvSpPr>
          <p:nvPr/>
        </p:nvSpPr>
        <p:spPr>
          <a:xfrm>
            <a:off x="514350" y="-101632"/>
            <a:ext cx="1056322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CH" sz="4400" b="1" dirty="0">
                <a:solidFill>
                  <a:schemeClr val="accent5">
                    <a:lumMod val="50000"/>
                  </a:schemeClr>
                </a:solidFill>
              </a:rPr>
              <a:t>Principal Components Analysis (PCA)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C6474B-62B1-764F-2943-814211486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8000"/>
            <a:ext cx="5400000" cy="54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4CC3C6-C8A9-F08A-C743-2DB6E12FB1AA}"/>
                  </a:ext>
                </a:extLst>
              </p:cNvPr>
              <p:cNvSpPr txBox="1"/>
              <p:nvPr/>
            </p:nvSpPr>
            <p:spPr>
              <a:xfrm>
                <a:off x="5499100" y="1995438"/>
                <a:ext cx="6303728" cy="564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GB" sz="3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000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l-GR" sz="3000" b="1" i="1">
                          <a:latin typeface="Cambria Math" panose="02040503050406030204" pitchFamily="18" charset="0"/>
                        </a:rPr>
                        <m:t>𝝀</m:t>
                      </m:r>
                      <m:sSup>
                        <m:sSupPr>
                          <m:ctrlPr>
                            <a:rPr lang="en-GB" sz="3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GB" sz="30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GB" sz="3000" b="1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4CC3C6-C8A9-F08A-C743-2DB6E12FB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100" y="1995438"/>
                <a:ext cx="6303728" cy="5644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BBB0D8-E1C4-BA85-9C36-32609EDDFC4F}"/>
                  </a:ext>
                </a:extLst>
              </p:cNvPr>
              <p:cNvSpPr txBox="1"/>
              <p:nvPr/>
            </p:nvSpPr>
            <p:spPr>
              <a:xfrm>
                <a:off x="5713150" y="2555816"/>
                <a:ext cx="5600494" cy="2015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3000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GB" sz="3000" b="1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GB" sz="3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GB" sz="3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sz="3000" b="1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GB" sz="3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GB" sz="30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</m:sSub>
                    <m:r>
                      <a:rPr lang="en-GB" sz="3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sz="3000" dirty="0"/>
                  <a:t> eigenvectors: orthonormal base</a:t>
                </a:r>
              </a:p>
              <a:p>
                <a:endParaRPr lang="en-GB" sz="500" b="1" i="0" dirty="0"/>
              </a:p>
              <a:p>
                <a14:m>
                  <m:oMath xmlns:m="http://schemas.openxmlformats.org/officeDocument/2006/math">
                    <m:r>
                      <a:rPr lang="en-GB" sz="30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sz="3000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GB" sz="3000" i="1" dirty="0"/>
                  <a:t> </a:t>
                </a:r>
                <a:r>
                  <a:rPr lang="en-GB" sz="3000" dirty="0"/>
                  <a:t>eigenvalues: scalars defining the importance of each eigenvector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BBB0D8-E1C4-BA85-9C36-32609EDDF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150" y="2555816"/>
                <a:ext cx="5600494" cy="2015936"/>
              </a:xfrm>
              <a:prstGeom prst="rect">
                <a:avLst/>
              </a:prstGeom>
              <a:blipFill>
                <a:blip r:embed="rId5"/>
                <a:stretch>
                  <a:fillRect l="-2503" t="-3625" r="-3047" b="-84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366010-D38C-2CF4-EE74-8FA3206DC19C}"/>
                  </a:ext>
                </a:extLst>
              </p:cNvPr>
              <p:cNvSpPr txBox="1"/>
              <p:nvPr/>
            </p:nvSpPr>
            <p:spPr>
              <a:xfrm>
                <a:off x="6389170" y="6208004"/>
                <a:ext cx="521470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3000" i="1" dirty="0"/>
                  <a:t>Sort </a:t>
                </a:r>
                <a14:m>
                  <m:oMath xmlns:m="http://schemas.openxmlformats.org/officeDocument/2006/math">
                    <m:r>
                      <a:rPr lang="en-GB" sz="3000" b="1" i="1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GB" sz="3000" i="1" dirty="0"/>
                  <a:t> and </a:t>
                </a:r>
                <a14:m>
                  <m:oMath xmlns:m="http://schemas.openxmlformats.org/officeDocument/2006/math">
                    <m:r>
                      <a:rPr lang="el-GR" sz="3000" b="1" i="1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GB" sz="3000" i="1" dirty="0"/>
                  <a:t> according to </a:t>
                </a:r>
                <a14:m>
                  <m:oMath xmlns:m="http://schemas.openxmlformats.org/officeDocument/2006/math">
                    <m:r>
                      <a:rPr lang="el-GR" sz="3000" b="1" i="1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GB" sz="3000" i="1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366010-D38C-2CF4-EE74-8FA3206DC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170" y="6208004"/>
                <a:ext cx="5214703" cy="553998"/>
              </a:xfrm>
              <a:prstGeom prst="rect">
                <a:avLst/>
              </a:prstGeom>
              <a:blipFill>
                <a:blip r:embed="rId6"/>
                <a:stretch>
                  <a:fillRect l="-2687" t="-13187" b="-340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F70CA6-B714-9454-BA79-39126D2482B4}"/>
                  </a:ext>
                </a:extLst>
              </p:cNvPr>
              <p:cNvSpPr txBox="1"/>
              <p:nvPr/>
            </p:nvSpPr>
            <p:spPr>
              <a:xfrm>
                <a:off x="5713150" y="4668079"/>
                <a:ext cx="6303728" cy="1507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000" dirty="0"/>
                  <a:t>Importance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3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3000" dirty="0"/>
                  <a:t>of each eigenvector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GB" sz="3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GB" sz="3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30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3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0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000" b="1" i="1"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b>
                              <m:r>
                                <a:rPr lang="en-GB" sz="3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l-GR" sz="30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l-GR" sz="3000" b="1" i="1"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GB" sz="30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F70CA6-B714-9454-BA79-39126D248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150" y="4668079"/>
                <a:ext cx="6303728" cy="1507720"/>
              </a:xfrm>
              <a:prstGeom prst="rect">
                <a:avLst/>
              </a:prstGeom>
              <a:blipFill>
                <a:blip r:embed="rId7"/>
                <a:stretch>
                  <a:fillRect l="-2224" t="-48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27425D8-0CC0-4E11-A09E-10150D5CDFDF}"/>
              </a:ext>
            </a:extLst>
          </p:cNvPr>
          <p:cNvSpPr txBox="1"/>
          <p:nvPr/>
        </p:nvSpPr>
        <p:spPr>
          <a:xfrm>
            <a:off x="787400" y="1329768"/>
            <a:ext cx="113792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 dirty="0"/>
              <a:t>Let </a:t>
            </a:r>
            <a:r>
              <a:rPr lang="en-GB" sz="3000" b="1" i="1" dirty="0"/>
              <a:t>X</a:t>
            </a:r>
            <a:r>
              <a:rPr lang="en-GB" sz="3000" dirty="0"/>
              <a:t> a dataset of </a:t>
            </a:r>
            <a:r>
              <a:rPr lang="en-GB" sz="3000" i="1" dirty="0"/>
              <a:t>M</a:t>
            </a:r>
            <a:r>
              <a:rPr lang="en-GB" sz="3000" dirty="0"/>
              <a:t> datapoints in </a:t>
            </a:r>
            <a:r>
              <a:rPr lang="en-GB" sz="3000" i="1" dirty="0"/>
              <a:t>N</a:t>
            </a:r>
            <a:r>
              <a:rPr lang="en-GB" sz="3000" dirty="0"/>
              <a:t> dimensions (here, </a:t>
            </a:r>
            <a:r>
              <a:rPr lang="en-GB" sz="3000" i="1" dirty="0"/>
              <a:t>M</a:t>
            </a:r>
            <a:r>
              <a:rPr lang="en-GB" sz="3000" dirty="0"/>
              <a:t>=50 and </a:t>
            </a:r>
            <a:r>
              <a:rPr lang="en-GB" sz="3000" i="1" dirty="0"/>
              <a:t>N</a:t>
            </a:r>
            <a:r>
              <a:rPr lang="en-GB" sz="3000" dirty="0"/>
              <a:t>=2)</a:t>
            </a:r>
          </a:p>
        </p:txBody>
      </p:sp>
    </p:spTree>
    <p:extLst>
      <p:ext uri="{BB962C8B-B14F-4D97-AF65-F5344CB8AC3E}">
        <p14:creationId xmlns:p14="http://schemas.microsoft.com/office/powerpoint/2010/main" val="257969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2C86D1-4D16-1481-00BB-0DA9C197D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58000"/>
            <a:ext cx="5400000" cy="5400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11902DE-53F4-53E9-48CB-EEAC41D07F9F}"/>
              </a:ext>
            </a:extLst>
          </p:cNvPr>
          <p:cNvSpPr txBox="1">
            <a:spLocks/>
          </p:cNvSpPr>
          <p:nvPr/>
        </p:nvSpPr>
        <p:spPr>
          <a:xfrm>
            <a:off x="514350" y="-101632"/>
            <a:ext cx="1056322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CH" sz="4400" b="1" dirty="0">
                <a:solidFill>
                  <a:schemeClr val="accent5">
                    <a:lumMod val="50000"/>
                  </a:schemeClr>
                </a:solidFill>
              </a:rPr>
              <a:t>Projection into the eigenspace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4D367C1-7F7D-ADA8-7916-35613C115735}"/>
              </a:ext>
            </a:extLst>
          </p:cNvPr>
          <p:cNvSpPr/>
          <p:nvPr/>
        </p:nvSpPr>
        <p:spPr>
          <a:xfrm>
            <a:off x="5233737" y="3982453"/>
            <a:ext cx="1467852" cy="56548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ysClr val="windowText" lastClr="000000"/>
                </a:solidFill>
              </a:rPr>
              <a:t>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D8EE7C9-BFFB-58E8-70FF-DBC4BC8B534E}"/>
                  </a:ext>
                </a:extLst>
              </p:cNvPr>
              <p:cNvSpPr txBox="1"/>
              <p:nvPr/>
            </p:nvSpPr>
            <p:spPr>
              <a:xfrm>
                <a:off x="5068804" y="3533090"/>
                <a:ext cx="2054392" cy="392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µ</m:t>
                              </m:r>
                            </m:e>
                          </m:d>
                        </m:e>
                        <m:sup/>
                      </m:sSup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D8EE7C9-BFFB-58E8-70FF-DBC4BC8B5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8804" y="3533090"/>
                <a:ext cx="2054392" cy="392993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E710C2D-4A60-C06E-EB72-407B71F797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000" y="1458000"/>
            <a:ext cx="5400000" cy="54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3875CD-69FC-C911-94CE-C00DAB7F041E}"/>
              </a:ext>
            </a:extLst>
          </p:cNvPr>
          <p:cNvSpPr txBox="1"/>
          <p:nvPr/>
        </p:nvSpPr>
        <p:spPr>
          <a:xfrm>
            <a:off x="787400" y="1329768"/>
            <a:ext cx="113792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 dirty="0"/>
              <a:t>Let </a:t>
            </a:r>
            <a:r>
              <a:rPr lang="en-GB" sz="3000" b="1" dirty="0"/>
              <a:t>X</a:t>
            </a:r>
            <a:r>
              <a:rPr lang="en-GB" sz="3000" dirty="0"/>
              <a:t> a dataset of </a:t>
            </a:r>
            <a:r>
              <a:rPr lang="en-GB" sz="3000" i="1" dirty="0"/>
              <a:t>M</a:t>
            </a:r>
            <a:r>
              <a:rPr lang="en-GB" sz="3000" dirty="0"/>
              <a:t> datapoints in </a:t>
            </a:r>
            <a:r>
              <a:rPr lang="en-GB" sz="3000" i="1" dirty="0"/>
              <a:t>N</a:t>
            </a:r>
            <a:r>
              <a:rPr lang="en-GB" sz="3000" dirty="0"/>
              <a:t> dimensions (here, </a:t>
            </a:r>
            <a:r>
              <a:rPr lang="en-GB" sz="3000" i="1" dirty="0"/>
              <a:t>M</a:t>
            </a:r>
            <a:r>
              <a:rPr lang="en-GB" sz="3000" dirty="0"/>
              <a:t>=50 and </a:t>
            </a:r>
            <a:r>
              <a:rPr lang="en-GB" sz="3000" i="1" dirty="0"/>
              <a:t>N</a:t>
            </a:r>
            <a:r>
              <a:rPr lang="en-GB" sz="3000" dirty="0"/>
              <a:t>=2)</a:t>
            </a:r>
          </a:p>
        </p:txBody>
      </p:sp>
    </p:spTree>
    <p:extLst>
      <p:ext uri="{BB962C8B-B14F-4D97-AF65-F5344CB8AC3E}">
        <p14:creationId xmlns:p14="http://schemas.microsoft.com/office/powerpoint/2010/main" val="3044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8D1409-18FA-ACEC-5477-74F17B32F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8000"/>
            <a:ext cx="5400000" cy="54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D5B540-F45E-F682-192C-104267CED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000" y="1458000"/>
            <a:ext cx="5400000" cy="5400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2CDB697-3ADD-1B34-5A1E-C2FFE4B7B885}"/>
              </a:ext>
            </a:extLst>
          </p:cNvPr>
          <p:cNvSpPr txBox="1">
            <a:spLocks/>
          </p:cNvSpPr>
          <p:nvPr/>
        </p:nvSpPr>
        <p:spPr>
          <a:xfrm>
            <a:off x="514350" y="-101632"/>
            <a:ext cx="1056322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CH" sz="4400" b="1" dirty="0">
                <a:solidFill>
                  <a:schemeClr val="accent5">
                    <a:lumMod val="50000"/>
                  </a:schemeClr>
                </a:solidFill>
              </a:rPr>
              <a:t>Dimensionality reduction</a:t>
            </a:r>
          </a:p>
        </p:txBody>
      </p:sp>
      <p:pic>
        <p:nvPicPr>
          <p:cNvPr id="17" name="Picture 16" descr="A graph with red dots and numbers&#10;&#10;Description automatically generated">
            <a:extLst>
              <a:ext uri="{FF2B5EF4-FFF2-40B4-BE49-F238E27FC236}">
                <a16:creationId xmlns:a16="http://schemas.microsoft.com/office/drawing/2014/main" id="{D254E9CE-E8A2-5B58-ACEF-6ED13F7C2A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335" y="1464067"/>
            <a:ext cx="5400000" cy="5400000"/>
          </a:xfrm>
          <a:prstGeom prst="rect">
            <a:avLst/>
          </a:prstGeom>
        </p:spPr>
      </p:pic>
      <p:pic>
        <p:nvPicPr>
          <p:cNvPr id="19" name="Picture 18" descr="A graph of a function&#10;&#10;Description automatically generated">
            <a:extLst>
              <a:ext uri="{FF2B5EF4-FFF2-40B4-BE49-F238E27FC236}">
                <a16:creationId xmlns:a16="http://schemas.microsoft.com/office/drawing/2014/main" id="{82B926C6-40AB-F0BF-165E-1D225F85D0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5" y="1458000"/>
            <a:ext cx="5400000" cy="540000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06A57899-E7B4-DCBD-448F-1CF95D50CAD6}"/>
              </a:ext>
            </a:extLst>
          </p:cNvPr>
          <p:cNvSpPr/>
          <p:nvPr/>
        </p:nvSpPr>
        <p:spPr>
          <a:xfrm>
            <a:off x="5233737" y="3982453"/>
            <a:ext cx="1467852" cy="56548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ysClr val="windowText" lastClr="000000"/>
                </a:solidFill>
              </a:rPr>
              <a:t>transform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942A2D-7C6B-DE30-8227-7128BCBEDC07}"/>
              </a:ext>
            </a:extLst>
          </p:cNvPr>
          <p:cNvSpPr txBox="1"/>
          <p:nvPr/>
        </p:nvSpPr>
        <p:spPr>
          <a:xfrm>
            <a:off x="1741020" y="1383407"/>
            <a:ext cx="9400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Remove dimensions that least contribute to data 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D6AD2C-E34D-6E9B-96DB-A03B8A1F3F5E}"/>
                  </a:ext>
                </a:extLst>
              </p:cNvPr>
              <p:cNvSpPr txBox="1"/>
              <p:nvPr/>
            </p:nvSpPr>
            <p:spPr>
              <a:xfrm>
                <a:off x="5068804" y="3533090"/>
                <a:ext cx="2054392" cy="392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µ</m:t>
                              </m:r>
                            </m:e>
                          </m:d>
                        </m:e>
                        <m:sup/>
                      </m:sSup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D6AD2C-E34D-6E9B-96DB-A03B8A1F3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8804" y="3533090"/>
                <a:ext cx="2054392" cy="392993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61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C4DB9936-5838-4777-9F9D-6C889965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01" y="14645"/>
            <a:ext cx="11876690" cy="1145009"/>
          </a:xfrm>
        </p:spPr>
        <p:txBody>
          <a:bodyPr>
            <a:noAutofit/>
          </a:bodyPr>
          <a:lstStyle/>
          <a:p>
            <a:r>
              <a:rPr lang="it-CH" b="1" dirty="0">
                <a:solidFill>
                  <a:schemeClr val="accent5">
                    <a:lumMod val="50000"/>
                  </a:schemeClr>
                </a:solidFill>
              </a:rPr>
              <a:t>[Example 1] Representing written digits</a:t>
            </a:r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DC46F667-9DA9-7312-1169-BA034C9E5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093" y="2830475"/>
            <a:ext cx="3449614" cy="34280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DDA3780F-603D-7340-231D-A9365DD9B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051" y="2800370"/>
            <a:ext cx="4825734" cy="3882154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D0A403-407A-69E5-30AE-9EB32DF0BA23}"/>
              </a:ext>
            </a:extLst>
          </p:cNvPr>
          <p:cNvSpPr txBox="1"/>
          <p:nvPr/>
        </p:nvSpPr>
        <p:spPr>
          <a:xfrm>
            <a:off x="661481" y="1342417"/>
            <a:ext cx="42622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MNIST database of written digits</a:t>
            </a:r>
          </a:p>
          <a:p>
            <a:r>
              <a:rPr lang="en-GB" sz="2400" dirty="0"/>
              <a:t>		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2919E0-6C82-C1AE-7DF1-AEB2AD615881}"/>
              </a:ext>
            </a:extLst>
          </p:cNvPr>
          <p:cNvSpPr txBox="1"/>
          <p:nvPr/>
        </p:nvSpPr>
        <p:spPr>
          <a:xfrm>
            <a:off x="680936" y="1794922"/>
            <a:ext cx="46830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Input is a vector of 64 dimensions 8x8 pixel digits</a:t>
            </a:r>
          </a:p>
          <a:p>
            <a:endParaRPr lang="en-GB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8AE892-E408-A3AA-B0D8-0C33B125BC07}"/>
              </a:ext>
            </a:extLst>
          </p:cNvPr>
          <p:cNvSpPr txBox="1"/>
          <p:nvPr/>
        </p:nvSpPr>
        <p:spPr>
          <a:xfrm>
            <a:off x="5661498" y="1360234"/>
            <a:ext cx="5622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2 principal components manage to project a few of the digits in a similar area of space!</a:t>
            </a:r>
          </a:p>
        </p:txBody>
      </p:sp>
      <p:sp>
        <p:nvSpPr>
          <p:cNvPr id="20" name="Slide Number">
            <a:extLst>
              <a:ext uri="{FF2B5EF4-FFF2-40B4-BE49-F238E27FC236}">
                <a16:creationId xmlns:a16="http://schemas.microsoft.com/office/drawing/2014/main" id="{EADD9139-E56C-34C7-DE09-7F168CC1AB93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14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92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ero_movie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9034" t="13136" r="12350" b="15647"/>
          <a:stretch/>
        </p:blipFill>
        <p:spPr>
          <a:xfrm>
            <a:off x="165570" y="1322220"/>
            <a:ext cx="5550952" cy="33112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5380" y="1156449"/>
            <a:ext cx="36964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2200" dirty="0">
                <a:latin typeface="Helvetica" pitchFamily="2" charset="0"/>
              </a:rPr>
              <a:t>Protein MD simulation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4DB9936-5838-4777-9F9D-6C889965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01" y="14645"/>
            <a:ext cx="11876690" cy="1145009"/>
          </a:xfrm>
        </p:spPr>
        <p:txBody>
          <a:bodyPr>
            <a:noAutofit/>
          </a:bodyPr>
          <a:lstStyle/>
          <a:p>
            <a:r>
              <a:rPr lang="it-CH" b="1" dirty="0">
                <a:solidFill>
                  <a:schemeClr val="accent5">
                    <a:lumMod val="50000"/>
                  </a:schemeClr>
                </a:solidFill>
              </a:rPr>
              <a:t>[Example] Identifying dominant motions in proteins</a:t>
            </a:r>
          </a:p>
        </p:txBody>
      </p:sp>
      <p:sp>
        <p:nvSpPr>
          <p:cNvPr id="34" name="TextBox 16">
            <a:extLst>
              <a:ext uri="{FF2B5EF4-FFF2-40B4-BE49-F238E27FC236}">
                <a16:creationId xmlns:a16="http://schemas.microsoft.com/office/drawing/2014/main" id="{CB94CA1E-40F7-43B1-979C-AD1A70D18A51}"/>
              </a:ext>
            </a:extLst>
          </p:cNvPr>
          <p:cNvSpPr txBox="1"/>
          <p:nvPr/>
        </p:nvSpPr>
        <p:spPr>
          <a:xfrm>
            <a:off x="545511" y="4846055"/>
            <a:ext cx="53613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CH" sz="2200" dirty="0">
                <a:latin typeface="Helvetica" pitchFamily="2" charset="0"/>
              </a:rPr>
              <a:t>Simulations are complex and noisy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CH" sz="22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CH" sz="2200" dirty="0">
                <a:latin typeface="Helvetica" pitchFamily="2" charset="0"/>
              </a:rPr>
              <a:t>select only first few PC (eigenvectors) to separate signal from noise</a:t>
            </a:r>
          </a:p>
        </p:txBody>
      </p:sp>
      <p:pic>
        <p:nvPicPr>
          <p:cNvPr id="5" name="flexibility.mpg">
            <a:hlinkClick r:id="" action="ppaction://media"/>
          </p:cNvPr>
          <p:cNvPicPr>
            <a:picLocks noGrp="1" noChangeAspect="1"/>
          </p:cNvPicPr>
          <p:nvPr>
            <p:ph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t="15441" b="25258"/>
          <a:stretch/>
        </p:blipFill>
        <p:spPr>
          <a:xfrm>
            <a:off x="7915735" y="4655275"/>
            <a:ext cx="3558702" cy="2062436"/>
          </a:xfrm>
        </p:spPr>
      </p:pic>
      <p:sp>
        <p:nvSpPr>
          <p:cNvPr id="32" name="TextBox 16">
            <a:extLst>
              <a:ext uri="{FF2B5EF4-FFF2-40B4-BE49-F238E27FC236}">
                <a16:creationId xmlns:a16="http://schemas.microsoft.com/office/drawing/2014/main" id="{CB94CA1E-40F7-43B1-979C-AD1A70D18A51}"/>
              </a:ext>
            </a:extLst>
          </p:cNvPr>
          <p:cNvSpPr txBox="1"/>
          <p:nvPr/>
        </p:nvSpPr>
        <p:spPr>
          <a:xfrm>
            <a:off x="7716348" y="1509898"/>
            <a:ext cx="41305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CH" sz="2200" dirty="0">
                <a:latin typeface="Helvetica" pitchFamily="2" charset="0"/>
              </a:rPr>
              <a:t>Eigenspace of C</a:t>
            </a:r>
            <a:r>
              <a:rPr lang="el-GR" sz="2200" dirty="0">
                <a:latin typeface="Helvetica" pitchFamily="2" charset="0"/>
              </a:rPr>
              <a:t>α</a:t>
            </a:r>
            <a:r>
              <a:rPr lang="en-GB" sz="2200" dirty="0">
                <a:latin typeface="Helvetica" pitchFamily="2" charset="0"/>
              </a:rPr>
              <a:t> coordinates</a:t>
            </a:r>
            <a:endParaRPr lang="it-CH" sz="2200" dirty="0">
              <a:latin typeface="Helvetica" pitchFamily="2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413103F-21A4-2E2A-3B4B-2C5C07278632}"/>
              </a:ext>
            </a:extLst>
          </p:cNvPr>
          <p:cNvSpPr txBox="1">
            <a:spLocks/>
          </p:cNvSpPr>
          <p:nvPr/>
        </p:nvSpPr>
        <p:spPr>
          <a:xfrm>
            <a:off x="103239" y="6534021"/>
            <a:ext cx="12088761" cy="8883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marR="0" lvl="0" indent="-324000" algn="l" hangingPunct="1">
              <a:lnSpc>
                <a:spcPct val="100000"/>
              </a:lnSpc>
              <a:spcBef>
                <a:spcPts val="0"/>
              </a:spcBef>
              <a:spcAft>
                <a:spcPts val="1559"/>
              </a:spcAft>
              <a:buSzPct val="45000"/>
              <a:buFont typeface="StarSymbol"/>
              <a:buNone/>
              <a:defRPr lang="en-GB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defPPr>
            <a:lvl1pPr marL="432000" marR="0" lvl="0" indent="-324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1559"/>
              </a:spcAft>
              <a:buSzPct val="45000"/>
              <a:buFont typeface="StarSymbol"/>
              <a:buChar char="●"/>
              <a:tabLst/>
              <a:defRPr lang="en-GB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1pPr>
            <a:lvl2pPr marL="864000" marR="0" lvl="1" indent="-324000" algn="l" hangingPunct="1">
              <a:lnSpc>
                <a:spcPct val="100000"/>
              </a:lnSpc>
              <a:spcBef>
                <a:spcPts val="0"/>
              </a:spcBef>
              <a:spcAft>
                <a:spcPts val="1244"/>
              </a:spcAft>
              <a:buSzPct val="75000"/>
              <a:buFont typeface="StarSymbol"/>
              <a:buChar char="–"/>
              <a:defRPr lang="en-GB" sz="209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2pPr>
            <a:lvl3pPr marL="1295999" marR="0" lvl="2" indent="-288000" algn="l" hangingPunct="1">
              <a:lnSpc>
                <a:spcPct val="100000"/>
              </a:lnSpc>
              <a:spcBef>
                <a:spcPts val="0"/>
              </a:spcBef>
              <a:spcAft>
                <a:spcPts val="935"/>
              </a:spcAft>
              <a:buSzPct val="45000"/>
              <a:buFont typeface="StarSymbol"/>
              <a:buChar char="●"/>
              <a:defRPr lang="en-GB" sz="209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3pPr>
            <a:lvl4pPr marL="1728000" marR="0" lvl="3" indent="-216000" algn="l" hangingPunct="1">
              <a:lnSpc>
                <a:spcPct val="100000"/>
              </a:lnSpc>
              <a:spcBef>
                <a:spcPts val="0"/>
              </a:spcBef>
              <a:spcAft>
                <a:spcPts val="624"/>
              </a:spcAft>
              <a:buSzPct val="75000"/>
              <a:buFont typeface="StarSymbol"/>
              <a:buChar char="–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4pPr>
            <a:lvl5pPr marL="2160000" marR="0" lvl="4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5pPr>
            <a:lvl6pPr marL="2592000" marR="0" lvl="5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6pPr>
            <a:lvl7pPr marL="3024000" marR="0" lvl="6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7pPr>
            <a:lvl8pPr marL="3456000" marR="0" lvl="7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8pPr>
            <a:lvl9pPr marL="3887999" marR="0" lvl="8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9pPr>
          </a:lstStyle>
          <a:p>
            <a:pPr marL="108000" indent="0">
              <a:buNone/>
            </a:pPr>
            <a:r>
              <a:rPr lang="en-GB" sz="1400" dirty="0" err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Degiacomi,</a:t>
            </a:r>
            <a:r>
              <a:rPr lang="en-GB"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M.T. &amp; Dal </a:t>
            </a:r>
            <a:r>
              <a:rPr lang="en-GB" sz="1400" dirty="0" err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Peraro</a:t>
            </a:r>
            <a:r>
              <a:rPr lang="en-GB"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M.. </a:t>
            </a:r>
            <a:r>
              <a:rPr lang="en-GB" sz="1400" i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Macromolecular symmetric assembly prediction using swarm intelligence dynamic </a:t>
            </a:r>
            <a:r>
              <a:rPr lang="en-GB" sz="1400" i="1" dirty="0" err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modeling</a:t>
            </a:r>
            <a:r>
              <a:rPr lang="en-GB"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r>
              <a:rPr lang="en-GB" sz="1400" b="1" i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Structure</a:t>
            </a:r>
            <a:r>
              <a:rPr lang="en-GB"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2013</a:t>
            </a:r>
            <a:endParaRPr lang="it-CH" sz="1400" b="1" dirty="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83FB9FBF-4063-46E4-BDEE-1BF1BCEDE275}"/>
              </a:ext>
            </a:extLst>
          </p:cNvPr>
          <p:cNvGrpSpPr/>
          <p:nvPr/>
        </p:nvGrpSpPr>
        <p:grpSpPr>
          <a:xfrm>
            <a:off x="7375316" y="1941636"/>
            <a:ext cx="4680520" cy="2870135"/>
            <a:chOff x="1175489" y="3326300"/>
            <a:chExt cx="5416060" cy="3321175"/>
          </a:xfrm>
        </p:grpSpPr>
        <p:pic>
          <p:nvPicPr>
            <p:cNvPr id="13" name="Picture 2" descr="C:\Users\Matteo.Matteo-PC\Documents\PhD\presentations\presentation-LBM7\2dproj-2.jpg"/>
            <p:cNvPicPr>
              <a:picLocks noChangeAspect="1" noChangeArrowheads="1"/>
            </p:cNvPicPr>
            <p:nvPr/>
          </p:nvPicPr>
          <p:blipFill rotWithShape="1">
            <a:blip r:embed="rId8" cstate="print"/>
            <a:srcRect t="14172" b="6472"/>
            <a:stretch/>
          </p:blipFill>
          <p:spPr bwMode="auto">
            <a:xfrm>
              <a:off x="1175489" y="3326300"/>
              <a:ext cx="5416060" cy="3321175"/>
            </a:xfrm>
            <a:prstGeom prst="rect">
              <a:avLst/>
            </a:prstGeom>
            <a:noFill/>
          </p:spPr>
        </p:pic>
        <p:sp>
          <p:nvSpPr>
            <p:cNvPr id="24" name="Segno di moltiplicazione 23">
              <a:extLst>
                <a:ext uri="{FF2B5EF4-FFF2-40B4-BE49-F238E27FC236}">
                  <a16:creationId xmlns:a16="http://schemas.microsoft.com/office/drawing/2014/main" id="{31F82884-402A-4117-9C8A-B949E47F6612}"/>
                </a:ext>
              </a:extLst>
            </p:cNvPr>
            <p:cNvSpPr/>
            <p:nvPr/>
          </p:nvSpPr>
          <p:spPr>
            <a:xfrm>
              <a:off x="2924698" y="4287744"/>
              <a:ext cx="427853" cy="492519"/>
            </a:xfrm>
            <a:prstGeom prst="mathMultiply">
              <a:avLst>
                <a:gd name="adj1" fmla="val 12117"/>
              </a:avLst>
            </a:prstGeom>
            <a:solidFill>
              <a:srgbClr val="FF000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FF4B59F0-EBB5-4573-A2F1-434070C0F9C4}"/>
                </a:ext>
              </a:extLst>
            </p:cNvPr>
            <p:cNvSpPr/>
            <p:nvPr/>
          </p:nvSpPr>
          <p:spPr>
            <a:xfrm>
              <a:off x="1960849" y="3581383"/>
              <a:ext cx="171938" cy="2738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27" name="Segno di moltiplicazione 26">
              <a:extLst>
                <a:ext uri="{FF2B5EF4-FFF2-40B4-BE49-F238E27FC236}">
                  <a16:creationId xmlns:a16="http://schemas.microsoft.com/office/drawing/2014/main" id="{53E204FB-1B59-404C-8411-47EE8AB2251A}"/>
                </a:ext>
              </a:extLst>
            </p:cNvPr>
            <p:cNvSpPr/>
            <p:nvPr/>
          </p:nvSpPr>
          <p:spPr>
            <a:xfrm>
              <a:off x="1960849" y="3588661"/>
              <a:ext cx="201032" cy="201009"/>
            </a:xfrm>
            <a:prstGeom prst="mathMultiply">
              <a:avLst>
                <a:gd name="adj1" fmla="val 12117"/>
              </a:avLst>
            </a:prstGeom>
            <a:solidFill>
              <a:srgbClr val="FF000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28" name="Segno di moltiplicazione 27">
              <a:extLst>
                <a:ext uri="{FF2B5EF4-FFF2-40B4-BE49-F238E27FC236}">
                  <a16:creationId xmlns:a16="http://schemas.microsoft.com/office/drawing/2014/main" id="{586D7E37-61B6-424B-9139-C12EE57C82CE}"/>
                </a:ext>
              </a:extLst>
            </p:cNvPr>
            <p:cNvSpPr/>
            <p:nvPr/>
          </p:nvSpPr>
          <p:spPr>
            <a:xfrm>
              <a:off x="1963140" y="3708574"/>
              <a:ext cx="201032" cy="201009"/>
            </a:xfrm>
            <a:prstGeom prst="mathMultiply">
              <a:avLst>
                <a:gd name="adj1" fmla="val 12117"/>
              </a:avLst>
            </a:prstGeom>
            <a:solidFill>
              <a:srgbClr val="01CB0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30" name="Segno di moltiplicazione 29">
              <a:extLst>
                <a:ext uri="{FF2B5EF4-FFF2-40B4-BE49-F238E27FC236}">
                  <a16:creationId xmlns:a16="http://schemas.microsoft.com/office/drawing/2014/main" id="{C0295A66-5D1C-4917-A5B9-B2788C79BC7C}"/>
                </a:ext>
              </a:extLst>
            </p:cNvPr>
            <p:cNvSpPr/>
            <p:nvPr/>
          </p:nvSpPr>
          <p:spPr>
            <a:xfrm>
              <a:off x="4265084" y="4633905"/>
              <a:ext cx="427853" cy="492519"/>
            </a:xfrm>
            <a:prstGeom prst="mathMultiply">
              <a:avLst>
                <a:gd name="adj1" fmla="val 12117"/>
              </a:avLst>
            </a:prstGeom>
            <a:solidFill>
              <a:srgbClr val="01CB0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25" name="Segno di moltiplicazione 24">
              <a:extLst>
                <a:ext uri="{FF2B5EF4-FFF2-40B4-BE49-F238E27FC236}">
                  <a16:creationId xmlns:a16="http://schemas.microsoft.com/office/drawing/2014/main" id="{79F9DC03-0D3C-4B02-BC15-5459BD2291CB}"/>
                </a:ext>
              </a:extLst>
            </p:cNvPr>
            <p:cNvSpPr/>
            <p:nvPr/>
          </p:nvSpPr>
          <p:spPr>
            <a:xfrm>
              <a:off x="4788590" y="3901651"/>
              <a:ext cx="443697" cy="510758"/>
            </a:xfrm>
            <a:prstGeom prst="mathMultiply">
              <a:avLst>
                <a:gd name="adj1" fmla="val 12117"/>
              </a:avLst>
            </a:prstGeom>
            <a:solidFill>
              <a:srgbClr val="FF000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26" name="Segno di moltiplicazione 25">
              <a:extLst>
                <a:ext uri="{FF2B5EF4-FFF2-40B4-BE49-F238E27FC236}">
                  <a16:creationId xmlns:a16="http://schemas.microsoft.com/office/drawing/2014/main" id="{A8AA9760-D584-40E0-90AF-409610EA85DD}"/>
                </a:ext>
              </a:extLst>
            </p:cNvPr>
            <p:cNvSpPr/>
            <p:nvPr/>
          </p:nvSpPr>
          <p:spPr>
            <a:xfrm>
              <a:off x="4165756" y="5119042"/>
              <a:ext cx="443697" cy="510758"/>
            </a:xfrm>
            <a:prstGeom prst="mathMultiply">
              <a:avLst>
                <a:gd name="adj1" fmla="val 12117"/>
              </a:avLst>
            </a:prstGeom>
            <a:solidFill>
              <a:srgbClr val="FF000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</p:grpSp>
      <p:sp>
        <p:nvSpPr>
          <p:cNvPr id="33" name="Freccia circolare a destra 32">
            <a:extLst>
              <a:ext uri="{FF2B5EF4-FFF2-40B4-BE49-F238E27FC236}">
                <a16:creationId xmlns:a16="http://schemas.microsoft.com/office/drawing/2014/main" id="{2352E1D6-D221-45A0-A7BB-9F11DF4DD6C6}"/>
              </a:ext>
            </a:extLst>
          </p:cNvPr>
          <p:cNvSpPr/>
          <p:nvPr/>
        </p:nvSpPr>
        <p:spPr>
          <a:xfrm rot="16378371" flipH="1">
            <a:off x="5883259" y="-338537"/>
            <a:ext cx="541295" cy="3293539"/>
          </a:xfrm>
          <a:prstGeom prst="curvedRightArrow">
            <a:avLst>
              <a:gd name="adj1" fmla="val 30929"/>
              <a:gd name="adj2" fmla="val 69768"/>
              <a:gd name="adj3" fmla="val 3073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>
              <a:solidFill>
                <a:schemeClr val="tx1"/>
              </a:solidFill>
            </a:endParaRP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EE032CBB-6B7A-4376-FAEE-88CE0B8FCE96}"/>
              </a:ext>
            </a:extLst>
          </p:cNvPr>
          <p:cNvSpPr txBox="1">
            <a:spLocks/>
          </p:cNvSpPr>
          <p:nvPr/>
        </p:nvSpPr>
        <p:spPr>
          <a:xfrm>
            <a:off x="11928959" y="65037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15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62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97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32" grpId="0"/>
      <p:bldP spid="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FBDA9-8B5D-4D25-A93C-7B69145713C1}" type="slidenum">
              <a:rPr lang="it-CH" smtClean="0"/>
              <a:pPr/>
              <a:t>16</a:t>
            </a:fld>
            <a:endParaRPr lang="it-CH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5389DDC-1186-4D20-B5A5-C2586769F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92" y="2691083"/>
            <a:ext cx="12045582" cy="10276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CH" b="1" dirty="0"/>
              <a:t>Thought experiment</a:t>
            </a:r>
            <a:r>
              <a:rPr lang="it-CH" dirty="0"/>
              <a:t>: typically hydrogen bond is considered established if donor-acceptor distance &lt;2.5 Å, and donor-acceptor-hydrogen angle &lt;20°.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FB75E05-D6A6-4ED0-C23E-CE71007985EC}"/>
              </a:ext>
            </a:extLst>
          </p:cNvPr>
          <p:cNvGrpSpPr/>
          <p:nvPr/>
        </p:nvGrpSpPr>
        <p:grpSpPr>
          <a:xfrm>
            <a:off x="1536088" y="3685407"/>
            <a:ext cx="4919952" cy="2231087"/>
            <a:chOff x="1536088" y="3685407"/>
            <a:chExt cx="4919952" cy="22310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F9CF90D-6117-F13E-AB0B-6D29C8D2EF9B}"/>
                </a:ext>
              </a:extLst>
            </p:cNvPr>
            <p:cNvGrpSpPr/>
            <p:nvPr/>
          </p:nvGrpSpPr>
          <p:grpSpPr>
            <a:xfrm>
              <a:off x="1536088" y="3685407"/>
              <a:ext cx="4919952" cy="1800200"/>
              <a:chOff x="1536088" y="3685407"/>
              <a:chExt cx="4919952" cy="1800200"/>
            </a:xfrm>
          </p:grpSpPr>
          <p:cxnSp>
            <p:nvCxnSpPr>
              <p:cNvPr id="8" name="Connettore 2 7">
                <a:extLst>
                  <a:ext uri="{FF2B5EF4-FFF2-40B4-BE49-F238E27FC236}">
                    <a16:creationId xmlns:a16="http://schemas.microsoft.com/office/drawing/2014/main" id="{FB3973A7-CD18-4B5C-AD61-7239F6C0BE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18343" y="3901431"/>
                <a:ext cx="0" cy="15841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Connettore 2 10">
                <a:extLst>
                  <a:ext uri="{FF2B5EF4-FFF2-40B4-BE49-F238E27FC236}">
                    <a16:creationId xmlns:a16="http://schemas.microsoft.com/office/drawing/2014/main" id="{2B867E21-A49C-4707-8152-F1DA2223F0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8049" y="5479033"/>
                <a:ext cx="364799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Connettore diritto 16">
                <a:extLst>
                  <a:ext uri="{FF2B5EF4-FFF2-40B4-BE49-F238E27FC236}">
                    <a16:creationId xmlns:a16="http://schemas.microsoft.com/office/drawing/2014/main" id="{F8CD3EE9-1161-406D-A156-4CAFD1E8A2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8049" y="4267604"/>
                <a:ext cx="1678076" cy="1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nettore diritto 18">
                <a:extLst>
                  <a:ext uri="{FF2B5EF4-FFF2-40B4-BE49-F238E27FC236}">
                    <a16:creationId xmlns:a16="http://schemas.microsoft.com/office/drawing/2014/main" id="{B3BBA2D7-55AA-4DC8-BE94-832F47DF36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80978" y="5199471"/>
                <a:ext cx="1678076" cy="1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nettore diritto 20">
                <a:extLst>
                  <a:ext uri="{FF2B5EF4-FFF2-40B4-BE49-F238E27FC236}">
                    <a16:creationId xmlns:a16="http://schemas.microsoft.com/office/drawing/2014/main" id="{33971CED-3954-476A-B646-FA809054DD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86125" y="4267604"/>
                <a:ext cx="0" cy="931868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A9DD5E40-3AC5-43AE-BF96-F839E862D6B2}"/>
                  </a:ext>
                </a:extLst>
              </p:cNvPr>
              <p:cNvSpPr txBox="1"/>
              <p:nvPr/>
            </p:nvSpPr>
            <p:spPr>
              <a:xfrm>
                <a:off x="1740759" y="3685407"/>
                <a:ext cx="102675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it-CH" sz="2200" dirty="0"/>
                  <a:t>bond</a:t>
                </a:r>
              </a:p>
              <a:p>
                <a:r>
                  <a:rPr lang="it-CH" sz="2200" dirty="0" err="1"/>
                  <a:t>formed</a:t>
                </a:r>
                <a:endParaRPr lang="it-CH" sz="2200" dirty="0"/>
              </a:p>
            </p:txBody>
          </p:sp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C99B7F0F-E419-432C-A85D-12E77DE25C99}"/>
                  </a:ext>
                </a:extLst>
              </p:cNvPr>
              <p:cNvSpPr txBox="1"/>
              <p:nvPr/>
            </p:nvSpPr>
            <p:spPr>
              <a:xfrm>
                <a:off x="1536088" y="4621511"/>
                <a:ext cx="123142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it-CH" sz="2200" dirty="0"/>
                  <a:t>bond </a:t>
                </a:r>
                <a:r>
                  <a:rPr lang="it-CH" sz="2200" dirty="0" err="1"/>
                  <a:t>not</a:t>
                </a:r>
                <a:endParaRPr lang="it-CH" sz="2200" dirty="0"/>
              </a:p>
              <a:p>
                <a:pPr algn="r"/>
                <a:r>
                  <a:rPr lang="it-CH" sz="2200" dirty="0" err="1"/>
                  <a:t>formed</a:t>
                </a:r>
                <a:endParaRPr lang="it-CH" sz="2200" dirty="0"/>
              </a:p>
            </p:txBody>
          </p:sp>
        </p:grpSp>
        <p:sp>
          <p:nvSpPr>
            <p:cNvPr id="51" name="CasellaDiTesto 50">
              <a:extLst>
                <a:ext uri="{FF2B5EF4-FFF2-40B4-BE49-F238E27FC236}">
                  <a16:creationId xmlns:a16="http://schemas.microsoft.com/office/drawing/2014/main" id="{5CC197AC-5D70-484B-840D-BB063657CB67}"/>
                </a:ext>
              </a:extLst>
            </p:cNvPr>
            <p:cNvSpPr txBox="1"/>
            <p:nvPr/>
          </p:nvSpPr>
          <p:spPr>
            <a:xfrm>
              <a:off x="4151784" y="5485607"/>
              <a:ext cx="165618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CH" sz="2200" dirty="0"/>
                <a:t>time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A1F169F-EC0C-BEE9-2D11-A7C087CAD68E}"/>
              </a:ext>
            </a:extLst>
          </p:cNvPr>
          <p:cNvGrpSpPr/>
          <p:nvPr/>
        </p:nvGrpSpPr>
        <p:grpSpPr>
          <a:xfrm>
            <a:off x="6768489" y="3901431"/>
            <a:ext cx="3647991" cy="2015063"/>
            <a:chOff x="6768489" y="3901431"/>
            <a:chExt cx="3647991" cy="2015063"/>
          </a:xfrm>
        </p:grpSpPr>
        <p:cxnSp>
          <p:nvCxnSpPr>
            <p:cNvPr id="24" name="Connettore 2 23">
              <a:extLst>
                <a:ext uri="{FF2B5EF4-FFF2-40B4-BE49-F238E27FC236}">
                  <a16:creationId xmlns:a16="http://schemas.microsoft.com/office/drawing/2014/main" id="{21720398-E555-44DA-8E21-1FBEC36AFC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78783" y="3901431"/>
              <a:ext cx="0" cy="158417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Connettore 2 24">
              <a:extLst>
                <a:ext uri="{FF2B5EF4-FFF2-40B4-BE49-F238E27FC236}">
                  <a16:creationId xmlns:a16="http://schemas.microsoft.com/office/drawing/2014/main" id="{76D0BFE0-5357-434D-99DB-6E99DE52EC5B}"/>
                </a:ext>
              </a:extLst>
            </p:cNvPr>
            <p:cNvCxnSpPr>
              <a:cxnSpLocks/>
            </p:cNvCxnSpPr>
            <p:nvPr/>
          </p:nvCxnSpPr>
          <p:spPr>
            <a:xfrm>
              <a:off x="6768489" y="5479033"/>
              <a:ext cx="36479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nettore diritto 25">
              <a:extLst>
                <a:ext uri="{FF2B5EF4-FFF2-40B4-BE49-F238E27FC236}">
                  <a16:creationId xmlns:a16="http://schemas.microsoft.com/office/drawing/2014/main" id="{E1948CD4-7CA5-4ED4-8D67-C5AF0AFCF469}"/>
                </a:ext>
              </a:extLst>
            </p:cNvPr>
            <p:cNvCxnSpPr>
              <a:cxnSpLocks/>
            </p:cNvCxnSpPr>
            <p:nvPr/>
          </p:nvCxnSpPr>
          <p:spPr>
            <a:xfrm>
              <a:off x="6768489" y="4267604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diritto 27">
              <a:extLst>
                <a:ext uri="{FF2B5EF4-FFF2-40B4-BE49-F238E27FC236}">
                  <a16:creationId xmlns:a16="http://schemas.microsoft.com/office/drawing/2014/main" id="{C469F72C-2B3B-4A2D-AC01-509D6EFA00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3288" y="4267604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29">
              <a:extLst>
                <a:ext uri="{FF2B5EF4-FFF2-40B4-BE49-F238E27FC236}">
                  <a16:creationId xmlns:a16="http://schemas.microsoft.com/office/drawing/2014/main" id="{BB3CC07A-46F2-49F7-9024-E6B68EF7BB07}"/>
                </a:ext>
              </a:extLst>
            </p:cNvPr>
            <p:cNvCxnSpPr>
              <a:cxnSpLocks/>
            </p:cNvCxnSpPr>
            <p:nvPr/>
          </p:nvCxnSpPr>
          <p:spPr>
            <a:xfrm>
              <a:off x="7133288" y="5197828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diritto 30">
              <a:extLst>
                <a:ext uri="{FF2B5EF4-FFF2-40B4-BE49-F238E27FC236}">
                  <a16:creationId xmlns:a16="http://schemas.microsoft.com/office/drawing/2014/main" id="{48CD8097-7FA4-4377-A43D-B93DADBD89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8087" y="4265961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diritto 31">
              <a:extLst>
                <a:ext uri="{FF2B5EF4-FFF2-40B4-BE49-F238E27FC236}">
                  <a16:creationId xmlns:a16="http://schemas.microsoft.com/office/drawing/2014/main" id="{AD404617-5692-4CEA-9155-49F54E6609D8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7" y="4265961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diritto 32">
              <a:extLst>
                <a:ext uri="{FF2B5EF4-FFF2-40B4-BE49-F238E27FC236}">
                  <a16:creationId xmlns:a16="http://schemas.microsoft.com/office/drawing/2014/main" id="{A1B4446C-C7C4-49F7-AA43-DB95DDABFD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62886" y="4265961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diritto 33">
              <a:extLst>
                <a:ext uri="{FF2B5EF4-FFF2-40B4-BE49-F238E27FC236}">
                  <a16:creationId xmlns:a16="http://schemas.microsoft.com/office/drawing/2014/main" id="{08B5AE54-9A9C-4B73-9AA0-9F0F1D903D0B}"/>
                </a:ext>
              </a:extLst>
            </p:cNvPr>
            <p:cNvCxnSpPr>
              <a:cxnSpLocks/>
            </p:cNvCxnSpPr>
            <p:nvPr/>
          </p:nvCxnSpPr>
          <p:spPr>
            <a:xfrm>
              <a:off x="7862886" y="5196185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diritto 34">
              <a:extLst>
                <a:ext uri="{FF2B5EF4-FFF2-40B4-BE49-F238E27FC236}">
                  <a16:creationId xmlns:a16="http://schemas.microsoft.com/office/drawing/2014/main" id="{84B08A7E-2FCC-4453-ABD8-22041D8676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7685" y="4264317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diritto 35">
              <a:extLst>
                <a:ext uri="{FF2B5EF4-FFF2-40B4-BE49-F238E27FC236}">
                  <a16:creationId xmlns:a16="http://schemas.microsoft.com/office/drawing/2014/main" id="{3724E289-DE1A-4C87-807E-C96D9F9262F7}"/>
                </a:ext>
              </a:extLst>
            </p:cNvPr>
            <p:cNvCxnSpPr>
              <a:cxnSpLocks/>
            </p:cNvCxnSpPr>
            <p:nvPr/>
          </p:nvCxnSpPr>
          <p:spPr>
            <a:xfrm>
              <a:off x="8227696" y="4267604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diritto 36">
              <a:extLst>
                <a:ext uri="{FF2B5EF4-FFF2-40B4-BE49-F238E27FC236}">
                  <a16:creationId xmlns:a16="http://schemas.microsoft.com/office/drawing/2014/main" id="{6254CF82-239D-4AC7-931D-EFB1EBB66C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92495" y="4267604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diritto 37">
              <a:extLst>
                <a:ext uri="{FF2B5EF4-FFF2-40B4-BE49-F238E27FC236}">
                  <a16:creationId xmlns:a16="http://schemas.microsoft.com/office/drawing/2014/main" id="{5745C16C-DB9C-49C5-849D-B29C872BD0AF}"/>
                </a:ext>
              </a:extLst>
            </p:cNvPr>
            <p:cNvCxnSpPr>
              <a:cxnSpLocks/>
            </p:cNvCxnSpPr>
            <p:nvPr/>
          </p:nvCxnSpPr>
          <p:spPr>
            <a:xfrm>
              <a:off x="8592495" y="5197828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diritto 38">
              <a:extLst>
                <a:ext uri="{FF2B5EF4-FFF2-40B4-BE49-F238E27FC236}">
                  <a16:creationId xmlns:a16="http://schemas.microsoft.com/office/drawing/2014/main" id="{05E38046-0819-4E09-A86D-FFE22E719B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7294" y="4265961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diritto 39">
              <a:extLst>
                <a:ext uri="{FF2B5EF4-FFF2-40B4-BE49-F238E27FC236}">
                  <a16:creationId xmlns:a16="http://schemas.microsoft.com/office/drawing/2014/main" id="{5D49076F-A44E-4C8F-81A0-3AC288907372}"/>
                </a:ext>
              </a:extLst>
            </p:cNvPr>
            <p:cNvCxnSpPr>
              <a:cxnSpLocks/>
            </p:cNvCxnSpPr>
            <p:nvPr/>
          </p:nvCxnSpPr>
          <p:spPr>
            <a:xfrm>
              <a:off x="8957304" y="4265961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diritto 40">
              <a:extLst>
                <a:ext uri="{FF2B5EF4-FFF2-40B4-BE49-F238E27FC236}">
                  <a16:creationId xmlns:a16="http://schemas.microsoft.com/office/drawing/2014/main" id="{1B7B964C-4D84-4E61-B8C9-2548AE50A1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22103" y="4265961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diritto 41">
              <a:extLst>
                <a:ext uri="{FF2B5EF4-FFF2-40B4-BE49-F238E27FC236}">
                  <a16:creationId xmlns:a16="http://schemas.microsoft.com/office/drawing/2014/main" id="{CCB4FBFD-80B1-4197-9A01-E81A3C4B602B}"/>
                </a:ext>
              </a:extLst>
            </p:cNvPr>
            <p:cNvCxnSpPr>
              <a:cxnSpLocks/>
            </p:cNvCxnSpPr>
            <p:nvPr/>
          </p:nvCxnSpPr>
          <p:spPr>
            <a:xfrm>
              <a:off x="9322103" y="5196185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diritto 42">
              <a:extLst>
                <a:ext uri="{FF2B5EF4-FFF2-40B4-BE49-F238E27FC236}">
                  <a16:creationId xmlns:a16="http://schemas.microsoft.com/office/drawing/2014/main" id="{2E3058C5-853C-4EF1-848E-67CE7451D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86902" y="4264317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diritto 43">
              <a:extLst>
                <a:ext uri="{FF2B5EF4-FFF2-40B4-BE49-F238E27FC236}">
                  <a16:creationId xmlns:a16="http://schemas.microsoft.com/office/drawing/2014/main" id="{EC4E4704-0386-4525-9ACD-AA378A43CAA5}"/>
                </a:ext>
              </a:extLst>
            </p:cNvPr>
            <p:cNvCxnSpPr>
              <a:cxnSpLocks/>
            </p:cNvCxnSpPr>
            <p:nvPr/>
          </p:nvCxnSpPr>
          <p:spPr>
            <a:xfrm>
              <a:off x="9686882" y="4265961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67F92286-F3C3-4F65-81BE-7D167BB1D048}"/>
                </a:ext>
              </a:extLst>
            </p:cNvPr>
            <p:cNvSpPr txBox="1"/>
            <p:nvPr/>
          </p:nvSpPr>
          <p:spPr>
            <a:xfrm>
              <a:off x="8328248" y="5485607"/>
              <a:ext cx="165618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CH" sz="2200" dirty="0"/>
                <a:t>time</a:t>
              </a: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42917466-681E-C711-1AEF-AE2ACC470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94" y="-19561"/>
            <a:ext cx="11840905" cy="1325563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5">
                    <a:lumMod val="50000"/>
                  </a:schemeClr>
                </a:solidFill>
              </a:rPr>
              <a:t> Time-lagged independent component analysis (</a:t>
            </a:r>
            <a:r>
              <a:rPr lang="en-GB" b="1" dirty="0" err="1">
                <a:solidFill>
                  <a:schemeClr val="accent5">
                    <a:lumMod val="50000"/>
                  </a:schemeClr>
                </a:solidFill>
              </a:rPr>
              <a:t>tICA</a:t>
            </a:r>
            <a:r>
              <a:rPr lang="en-GB" b="1" dirty="0">
                <a:solidFill>
                  <a:schemeClr val="accent5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A751AC-790D-9BD7-6AB6-A41E3C62A41D}"/>
              </a:ext>
            </a:extLst>
          </p:cNvPr>
          <p:cNvSpPr txBox="1">
            <a:spLocks/>
          </p:cNvSpPr>
          <p:nvPr/>
        </p:nvSpPr>
        <p:spPr>
          <a:xfrm>
            <a:off x="1600200" y="1040121"/>
            <a:ext cx="9398000" cy="13808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GB" sz="2400">
                <a:latin typeface="Helvetica" panose="020B0604020202020204" pitchFamily="34" charset="0"/>
                <a:cs typeface="Helvetica" panose="020B0604020202020204" pitchFamily="34" charset="0"/>
              </a:rPr>
              <a:t>tICA is a </a:t>
            </a:r>
            <a:r>
              <a:rPr lang="en-GB" sz="2400" b="1">
                <a:latin typeface="Helvetica" panose="020B0604020202020204" pitchFamily="34" charset="0"/>
                <a:cs typeface="Helvetica" panose="020B0604020202020204" pitchFamily="34" charset="0"/>
              </a:rPr>
              <a:t>linear transform </a:t>
            </a:r>
            <a:r>
              <a:rPr lang="en-GB" sz="2400">
                <a:latin typeface="Helvetica" panose="020B0604020202020204" pitchFamily="34" charset="0"/>
                <a:cs typeface="Helvetica" panose="020B0604020202020204" pitchFamily="34" charset="0"/>
              </a:rPr>
              <a:t>similar to PCA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GB" sz="2400">
                <a:latin typeface="Helvetica" panose="020B0604020202020204" pitchFamily="34" charset="0"/>
                <a:cs typeface="Helvetica" panose="020B0604020202020204" pitchFamily="34" charset="0"/>
              </a:rPr>
              <a:t>The transform is chosen such that, amongst all linear transforms, tICA </a:t>
            </a:r>
            <a:r>
              <a:rPr lang="en-GB" sz="2400" b="1">
                <a:latin typeface="Helvetica" panose="020B0604020202020204" pitchFamily="34" charset="0"/>
                <a:cs typeface="Helvetica" panose="020B0604020202020204" pitchFamily="34" charset="0"/>
              </a:rPr>
              <a:t>maximizes the autocorrelation </a:t>
            </a:r>
            <a:r>
              <a:rPr lang="en-GB" sz="2400">
                <a:latin typeface="Helvetica" panose="020B0604020202020204" pitchFamily="34" charset="0"/>
                <a:cs typeface="Helvetica" panose="020B0604020202020204" pitchFamily="34" charset="0"/>
              </a:rPr>
              <a:t>of transformed coordinates. </a:t>
            </a:r>
            <a:endParaRPr lang="en-GB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Segnaposto contenuto 5">
            <a:extLst>
              <a:ext uri="{FF2B5EF4-FFF2-40B4-BE49-F238E27FC236}">
                <a16:creationId xmlns:a16="http://schemas.microsoft.com/office/drawing/2014/main" id="{123EC5E4-D77F-D397-4C87-4DE00DC383BA}"/>
              </a:ext>
            </a:extLst>
          </p:cNvPr>
          <p:cNvSpPr txBox="1">
            <a:spLocks/>
          </p:cNvSpPr>
          <p:nvPr/>
        </p:nvSpPr>
        <p:spPr>
          <a:xfrm>
            <a:off x="917943" y="6053408"/>
            <a:ext cx="11174494" cy="5489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CH" dirty="0"/>
              <a:t>reporting % time a bond is established in simulation can be misleading!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7A6C075-2408-ABD1-5EB3-ADB16843A848}"/>
              </a:ext>
            </a:extLst>
          </p:cNvPr>
          <p:cNvGrpSpPr/>
          <p:nvPr/>
        </p:nvGrpSpPr>
        <p:grpSpPr>
          <a:xfrm>
            <a:off x="2824665" y="4067143"/>
            <a:ext cx="8214810" cy="1411890"/>
            <a:chOff x="2824665" y="4067143"/>
            <a:chExt cx="8214810" cy="141189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6EE1AF7-A47D-7BC3-8C48-6608FF200711}"/>
                </a:ext>
              </a:extLst>
            </p:cNvPr>
            <p:cNvSpPr/>
            <p:nvPr/>
          </p:nvSpPr>
          <p:spPr>
            <a:xfrm>
              <a:off x="2834190" y="4067143"/>
              <a:ext cx="8052885" cy="688454"/>
            </a:xfrm>
            <a:prstGeom prst="rect">
              <a:avLst/>
            </a:prstGeom>
            <a:solidFill>
              <a:srgbClr val="00B0F0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0F084DB-494D-14E5-CB58-796139B2FAEB}"/>
                </a:ext>
              </a:extLst>
            </p:cNvPr>
            <p:cNvSpPr/>
            <p:nvPr/>
          </p:nvSpPr>
          <p:spPr>
            <a:xfrm>
              <a:off x="2824665" y="4762171"/>
              <a:ext cx="8052885" cy="716862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5B0C5D2-7DE0-F8A1-420C-7AA96E6A8E94}"/>
                </a:ext>
              </a:extLst>
            </p:cNvPr>
            <p:cNvSpPr txBox="1"/>
            <p:nvPr/>
          </p:nvSpPr>
          <p:spPr>
            <a:xfrm>
              <a:off x="10303669" y="4111109"/>
              <a:ext cx="7358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CH" b="1" dirty="0"/>
                <a:t>50%</a:t>
              </a:r>
              <a:endParaRPr lang="en-GB" b="1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EE93EB3-02B7-D84B-3868-0A16CF424D7E}"/>
                </a:ext>
              </a:extLst>
            </p:cNvPr>
            <p:cNvSpPr txBox="1"/>
            <p:nvPr/>
          </p:nvSpPr>
          <p:spPr>
            <a:xfrm>
              <a:off x="10303669" y="4949309"/>
              <a:ext cx="7358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CH" b="1" dirty="0"/>
                <a:t>50%</a:t>
              </a:r>
              <a:endParaRPr lang="en-GB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05235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194" y="-19561"/>
            <a:ext cx="11840905" cy="1325563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5">
                    <a:lumMod val="50000"/>
                  </a:schemeClr>
                </a:solidFill>
              </a:rPr>
              <a:t> Time-lagged independent component analysis (</a:t>
            </a:r>
            <a:r>
              <a:rPr lang="en-GB" b="1" dirty="0" err="1">
                <a:solidFill>
                  <a:schemeClr val="accent5">
                    <a:lumMod val="50000"/>
                  </a:schemeClr>
                </a:solidFill>
              </a:rPr>
              <a:t>tICA</a:t>
            </a:r>
            <a:r>
              <a:rPr lang="en-GB" b="1" dirty="0">
                <a:solidFill>
                  <a:schemeClr val="accent5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1040121"/>
            <a:ext cx="9398000" cy="1380837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GB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tICA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 is a </a:t>
            </a:r>
            <a:r>
              <a:rPr lang="en-GB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linear transform 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similar to PCA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The transform is chosen such that, amongst all linear transforms, </a:t>
            </a:r>
            <a:r>
              <a:rPr lang="en-GB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tICA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maximizes the autocorrelation 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of transformed coordinates. </a:t>
            </a:r>
          </a:p>
        </p:txBody>
      </p:sp>
      <p:pic>
        <p:nvPicPr>
          <p:cNvPr id="21" name="Image" descr="Image">
            <a:extLst>
              <a:ext uri="{FF2B5EF4-FFF2-40B4-BE49-F238E27FC236}">
                <a16:creationId xmlns:a16="http://schemas.microsoft.com/office/drawing/2014/main" id="{5EEC4C26-FE4F-C4DC-CF6A-8C4BBEC4D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109" y="2590800"/>
            <a:ext cx="5491712" cy="39443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Image" descr="Image">
            <a:extLst>
              <a:ext uri="{FF2B5EF4-FFF2-40B4-BE49-F238E27FC236}">
                <a16:creationId xmlns:a16="http://schemas.microsoft.com/office/drawing/2014/main" id="{6E68F6D8-959F-39D4-65C8-31E0080E1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46" y="2736850"/>
            <a:ext cx="3149507" cy="38236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4" name="Image" descr="Image">
            <a:extLst>
              <a:ext uri="{FF2B5EF4-FFF2-40B4-BE49-F238E27FC236}">
                <a16:creationId xmlns:a16="http://schemas.microsoft.com/office/drawing/2014/main" id="{E63FB45E-6EE9-53EA-079E-FC1AB1E20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8" y="5059430"/>
            <a:ext cx="3101674" cy="31180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3" name="Image" descr="Image">
            <a:extLst>
              <a:ext uri="{FF2B5EF4-FFF2-40B4-BE49-F238E27FC236}">
                <a16:creationId xmlns:a16="http://schemas.microsoft.com/office/drawing/2014/main" id="{E1086996-F333-AD3A-0A2F-FD8E513F5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9476" y="3516937"/>
            <a:ext cx="2919170" cy="35646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5C18701-4353-0E54-7BB1-7E294CD956B3}"/>
              </a:ext>
            </a:extLst>
          </p:cNvPr>
          <p:cNvSpPr txBox="1"/>
          <p:nvPr/>
        </p:nvSpPr>
        <p:spPr>
          <a:xfrm>
            <a:off x="215946" y="3106003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D-dimensional input data vector that is mean free, i.e., 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7C94DF-A036-C237-75B9-25B845169E3B}"/>
              </a:ext>
            </a:extLst>
          </p:cNvPr>
          <p:cNvSpPr txBox="1"/>
          <p:nvPr/>
        </p:nvSpPr>
        <p:spPr>
          <a:xfrm>
            <a:off x="241346" y="4217678"/>
            <a:ext cx="65277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Computing the covariance of the data at</a:t>
            </a:r>
          </a:p>
          <a:p>
            <a:r>
              <a:rPr lang="en-GB" sz="2400" i="1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 = 0 and </a:t>
            </a:r>
            <a:r>
              <a:rPr lang="en-GB" sz="2400" i="1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 = </a:t>
            </a:r>
            <a:r>
              <a:rPr lang="en-GB" sz="2400" i="1" dirty="0">
                <a:cs typeface="Helvetica" panose="020B0604020202020204" pitchFamily="34" charset="0"/>
              </a:rPr>
              <a:t>τ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 which is the lag-time chosen </a:t>
            </a:r>
          </a:p>
        </p:txBody>
      </p:sp>
      <p:pic>
        <p:nvPicPr>
          <p:cNvPr id="25" name="Image" descr="Image">
            <a:extLst>
              <a:ext uri="{FF2B5EF4-FFF2-40B4-BE49-F238E27FC236}">
                <a16:creationId xmlns:a16="http://schemas.microsoft.com/office/drawing/2014/main" id="{8759A1F3-4B0E-9077-E636-46D54F41C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899" y="5890626"/>
            <a:ext cx="578875" cy="30166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6" name="Image" descr="Image">
            <a:extLst>
              <a:ext uri="{FF2B5EF4-FFF2-40B4-BE49-F238E27FC236}">
                <a16:creationId xmlns:a16="http://schemas.microsoft.com/office/drawing/2014/main" id="{3454E532-44FC-7B50-1182-ECDB61CD98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3959" y="5894897"/>
            <a:ext cx="598336" cy="30326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6A65D53-DEF4-E1E5-D503-19A8B50E55C5}"/>
              </a:ext>
            </a:extLst>
          </p:cNvPr>
          <p:cNvSpPr txBox="1"/>
          <p:nvPr/>
        </p:nvSpPr>
        <p:spPr>
          <a:xfrm>
            <a:off x="241346" y="5441252"/>
            <a:ext cx="71119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enables computing two covariance matrices:</a:t>
            </a:r>
          </a:p>
          <a:p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        and     </a:t>
            </a:r>
          </a:p>
        </p:txBody>
      </p:sp>
      <p:sp>
        <p:nvSpPr>
          <p:cNvPr id="43" name="[2]: G. Perez-Hernandez, et al. J. Chem. Phys. 139, 015102 (2013).">
            <a:extLst>
              <a:ext uri="{FF2B5EF4-FFF2-40B4-BE49-F238E27FC236}">
                <a16:creationId xmlns:a16="http://schemas.microsoft.com/office/drawing/2014/main" id="{8B06F1F0-E667-182E-EA8D-3FAC9C9392D5}"/>
              </a:ext>
            </a:extLst>
          </p:cNvPr>
          <p:cNvSpPr txBox="1"/>
          <p:nvPr/>
        </p:nvSpPr>
        <p:spPr>
          <a:xfrm>
            <a:off x="4916859" y="6561246"/>
            <a:ext cx="2995241" cy="264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228600" hangingPunct="0">
              <a:defRPr sz="2500" b="0"/>
            </a:pP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G. Perez-Hernandez, et al.</a:t>
            </a:r>
            <a:r>
              <a:rPr lang="en-GB"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, </a:t>
            </a:r>
            <a:r>
              <a:rPr lang="en-GB" sz="1250" b="1" i="1" kern="0" dirty="0">
                <a:solidFill>
                  <a:srgbClr val="0070C0"/>
                </a:solidFill>
                <a:latin typeface="Helvetica Neue"/>
                <a:sym typeface="Helvetica Neue"/>
              </a:rPr>
              <a:t>JCTC</a:t>
            </a:r>
            <a:r>
              <a:rPr lang="en-GB"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, </a:t>
            </a: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2013</a:t>
            </a:r>
          </a:p>
        </p:txBody>
      </p:sp>
      <p:sp>
        <p:nvSpPr>
          <p:cNvPr id="44" name="[3]: C. R. Schwantes et al. J. Chem. Theory Comput. 9, 2000-2009 (2013).">
            <a:extLst>
              <a:ext uri="{FF2B5EF4-FFF2-40B4-BE49-F238E27FC236}">
                <a16:creationId xmlns:a16="http://schemas.microsoft.com/office/drawing/2014/main" id="{4D1488D9-EFA3-0600-4402-5A2D9DD02254}"/>
              </a:ext>
            </a:extLst>
          </p:cNvPr>
          <p:cNvSpPr txBox="1"/>
          <p:nvPr/>
        </p:nvSpPr>
        <p:spPr>
          <a:xfrm>
            <a:off x="8351304" y="6561246"/>
            <a:ext cx="2634196" cy="264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228600" hangingPunct="0">
              <a:defRPr sz="2500" b="0"/>
            </a:pP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C. R. </a:t>
            </a:r>
            <a:r>
              <a:rPr sz="1250" kern="0" dirty="0" err="1">
                <a:solidFill>
                  <a:srgbClr val="0070C0"/>
                </a:solidFill>
                <a:latin typeface="Helvetica Neue"/>
                <a:sym typeface="Helvetica Neue"/>
              </a:rPr>
              <a:t>Schwantes</a:t>
            </a: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 et al.</a:t>
            </a:r>
            <a:r>
              <a:rPr lang="en-GB"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,</a:t>
            </a: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 </a:t>
            </a:r>
            <a:r>
              <a:rPr sz="1250" b="1" i="1" kern="0" dirty="0">
                <a:solidFill>
                  <a:srgbClr val="0070C0"/>
                </a:solidFill>
                <a:latin typeface="Helvetica Neue"/>
                <a:sym typeface="Helvetica Neue"/>
              </a:rPr>
              <a:t>J</a:t>
            </a:r>
            <a:r>
              <a:rPr lang="en-GB" sz="1250" b="1" i="1" kern="0" dirty="0">
                <a:solidFill>
                  <a:srgbClr val="0070C0"/>
                </a:solidFill>
                <a:latin typeface="Helvetica Neue"/>
                <a:sym typeface="Helvetica Neue"/>
              </a:rPr>
              <a:t>CTC</a:t>
            </a:r>
            <a:r>
              <a:rPr lang="en-GB" sz="1250" i="1" kern="0" dirty="0">
                <a:solidFill>
                  <a:srgbClr val="0070C0"/>
                </a:solidFill>
                <a:latin typeface="Helvetica Neue"/>
                <a:sym typeface="Helvetica Neue"/>
              </a:rPr>
              <a:t>, </a:t>
            </a: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2013</a:t>
            </a:r>
          </a:p>
        </p:txBody>
      </p:sp>
      <p:sp>
        <p:nvSpPr>
          <p:cNvPr id="45" name="[1]: F. Nüske, B. Keller, G. Pérez-Hernández, A. S. J. S. Mey and F. Noé: J. Chem. Theory Comput. 10, 1739-1752 (2014).">
            <a:extLst>
              <a:ext uri="{FF2B5EF4-FFF2-40B4-BE49-F238E27FC236}">
                <a16:creationId xmlns:a16="http://schemas.microsoft.com/office/drawing/2014/main" id="{E1B8A925-D66E-2ED3-E2C3-9721699FF44C}"/>
              </a:ext>
            </a:extLst>
          </p:cNvPr>
          <p:cNvSpPr txBox="1"/>
          <p:nvPr/>
        </p:nvSpPr>
        <p:spPr>
          <a:xfrm>
            <a:off x="426505" y="6561246"/>
            <a:ext cx="6090554" cy="264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228600" hangingPunct="0">
              <a:defRPr sz="2500" b="0"/>
            </a:pPr>
            <a:r>
              <a:rPr lang="en-GB"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F.</a:t>
            </a: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 </a:t>
            </a:r>
            <a:r>
              <a:rPr sz="1250" kern="0" dirty="0" err="1">
                <a:solidFill>
                  <a:srgbClr val="0070C0"/>
                </a:solidFill>
                <a:latin typeface="Helvetica Neue"/>
                <a:sym typeface="Helvetica Neue"/>
              </a:rPr>
              <a:t>Nüske</a:t>
            </a: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, </a:t>
            </a:r>
            <a:r>
              <a:rPr lang="en-GB"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[…]</a:t>
            </a: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, A. S. J. S. </a:t>
            </a:r>
            <a:r>
              <a:rPr sz="1250" kern="0" dirty="0" err="1">
                <a:solidFill>
                  <a:srgbClr val="0070C0"/>
                </a:solidFill>
                <a:latin typeface="Helvetica Neue"/>
                <a:sym typeface="Helvetica Neue"/>
              </a:rPr>
              <a:t>Mey</a:t>
            </a: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 and F. </a:t>
            </a:r>
            <a:r>
              <a:rPr sz="1250" kern="0" dirty="0" err="1">
                <a:solidFill>
                  <a:srgbClr val="0070C0"/>
                </a:solidFill>
                <a:latin typeface="Helvetica Neue"/>
                <a:sym typeface="Helvetica Neue"/>
              </a:rPr>
              <a:t>Noé</a:t>
            </a: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: </a:t>
            </a:r>
            <a:r>
              <a:rPr sz="1250" i="1" kern="0" dirty="0">
                <a:solidFill>
                  <a:srgbClr val="0070C0"/>
                </a:solidFill>
                <a:latin typeface="Helvetica Neue"/>
                <a:sym typeface="Helvetica Neue"/>
              </a:rPr>
              <a:t>J</a:t>
            </a:r>
            <a:r>
              <a:rPr lang="en-GB" sz="1250" b="1" kern="0" dirty="0">
                <a:solidFill>
                  <a:srgbClr val="0070C0"/>
                </a:solidFill>
                <a:latin typeface="Helvetica Neue"/>
                <a:sym typeface="Helvetica Neue"/>
              </a:rPr>
              <a:t>CTC</a:t>
            </a:r>
            <a:r>
              <a:rPr lang="en-GB" sz="1250" i="1" kern="0" dirty="0">
                <a:solidFill>
                  <a:srgbClr val="0070C0"/>
                </a:solidFill>
                <a:latin typeface="Helvetica Neue"/>
                <a:sym typeface="Helvetica Neue"/>
              </a:rPr>
              <a:t>, </a:t>
            </a: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2014</a:t>
            </a:r>
          </a:p>
        </p:txBody>
      </p:sp>
      <p:sp>
        <p:nvSpPr>
          <p:cNvPr id="46" name="Slide Number">
            <a:extLst>
              <a:ext uri="{FF2B5EF4-FFF2-40B4-BE49-F238E27FC236}">
                <a16:creationId xmlns:a16="http://schemas.microsoft.com/office/drawing/2014/main" id="{542D61B6-828E-5388-1202-2CE24A033701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17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4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194" y="-19561"/>
            <a:ext cx="11840905" cy="1325563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5">
                    <a:lumMod val="50000"/>
                  </a:schemeClr>
                </a:solidFill>
              </a:rPr>
              <a:t> Time-lagged independent component analysis (</a:t>
            </a:r>
            <a:r>
              <a:rPr lang="en-GB" b="1" dirty="0" err="1">
                <a:solidFill>
                  <a:schemeClr val="accent5">
                    <a:lumMod val="50000"/>
                  </a:schemeClr>
                </a:solidFill>
              </a:rPr>
              <a:t>tICA</a:t>
            </a:r>
            <a:r>
              <a:rPr lang="en-GB" b="1" dirty="0">
                <a:solidFill>
                  <a:schemeClr val="accent5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8D9BD5A-FFD2-CC36-105C-1FA942CC4993}"/>
              </a:ext>
            </a:extLst>
          </p:cNvPr>
          <p:cNvSpPr txBox="1">
            <a:spLocks/>
          </p:cNvSpPr>
          <p:nvPr/>
        </p:nvSpPr>
        <p:spPr>
          <a:xfrm>
            <a:off x="1600200" y="1040121"/>
            <a:ext cx="9398000" cy="13808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GB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tICA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 is a </a:t>
            </a:r>
            <a:r>
              <a:rPr lang="en-GB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linear transform 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similar to PCA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The transform is chosen such that, amongst all linear transforms, </a:t>
            </a:r>
            <a:r>
              <a:rPr lang="en-GB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tICA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maximizes the autocorrelation 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of transformed coordinates. </a:t>
            </a:r>
          </a:p>
        </p:txBody>
      </p:sp>
      <p:sp>
        <p:nvSpPr>
          <p:cNvPr id="35" name="Entries of the covariance matrix can be computed as:">
            <a:extLst>
              <a:ext uri="{FF2B5EF4-FFF2-40B4-BE49-F238E27FC236}">
                <a16:creationId xmlns:a16="http://schemas.microsoft.com/office/drawing/2014/main" id="{824C62FA-6DE5-9388-94C4-836FD239E060}"/>
              </a:ext>
            </a:extLst>
          </p:cNvPr>
          <p:cNvSpPr txBox="1"/>
          <p:nvPr/>
        </p:nvSpPr>
        <p:spPr>
          <a:xfrm>
            <a:off x="260511" y="2472865"/>
            <a:ext cx="7327327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43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defTabSz="410766" hangingPunct="0"/>
            <a:r>
              <a:rPr sz="2400" kern="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Entries of the covariance matrix can be computed as:</a:t>
            </a:r>
          </a:p>
        </p:txBody>
      </p:sp>
      <p:pic>
        <p:nvPicPr>
          <p:cNvPr id="36" name="Image" descr="Image">
            <a:extLst>
              <a:ext uri="{FF2B5EF4-FFF2-40B4-BE49-F238E27FC236}">
                <a16:creationId xmlns:a16="http://schemas.microsoft.com/office/drawing/2014/main" id="{20AF0ECD-FBD3-80D3-A29A-AC4C70490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31" y="2877913"/>
            <a:ext cx="4246451" cy="770083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Image" descr="Image">
            <a:extLst>
              <a:ext uri="{FF2B5EF4-FFF2-40B4-BE49-F238E27FC236}">
                <a16:creationId xmlns:a16="http://schemas.microsoft.com/office/drawing/2014/main" id="{921B17CB-D79D-4278-1E2D-601C6CDB4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5625" y="5473415"/>
            <a:ext cx="2672960" cy="47772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44" name="M columns of full rank U for DR">
            <a:extLst>
              <a:ext uri="{FF2B5EF4-FFF2-40B4-BE49-F238E27FC236}">
                <a16:creationId xmlns:a16="http://schemas.microsoft.com/office/drawing/2014/main" id="{5DB08A87-D537-493C-457A-7F10D1C51B44}"/>
              </a:ext>
            </a:extLst>
          </p:cNvPr>
          <p:cNvSpPr txBox="1"/>
          <p:nvPr/>
        </p:nvSpPr>
        <p:spPr>
          <a:xfrm>
            <a:off x="7978462" y="6096466"/>
            <a:ext cx="3143489" cy="3183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numCol="1" anchor="ctr">
            <a:spAutoFit/>
          </a:bodyPr>
          <a:lstStyle>
            <a:lvl1pPr>
              <a:defRPr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pPr algn="ctr" defTabSz="410766" hangingPunct="0"/>
            <a:r>
              <a:rPr sz="1600" b="1" kern="0" dirty="0">
                <a:solidFill>
                  <a:schemeClr val="accent1">
                    <a:lumMod val="50000"/>
                  </a:schemeClr>
                </a:solidFill>
                <a:latin typeface="Helvetica Neue"/>
                <a:sym typeface="Helvetica Neue"/>
              </a:rPr>
              <a:t>M columns of full rank U for DR</a:t>
            </a:r>
          </a:p>
        </p:txBody>
      </p:sp>
      <p:sp>
        <p:nvSpPr>
          <p:cNvPr id="42" name="Line">
            <a:extLst>
              <a:ext uri="{FF2B5EF4-FFF2-40B4-BE49-F238E27FC236}">
                <a16:creationId xmlns:a16="http://schemas.microsoft.com/office/drawing/2014/main" id="{4328FCA9-7192-0F46-9652-DD1D73C3DFE5}"/>
              </a:ext>
            </a:extLst>
          </p:cNvPr>
          <p:cNvSpPr/>
          <p:nvPr/>
        </p:nvSpPr>
        <p:spPr>
          <a:xfrm>
            <a:off x="3752850" y="5712276"/>
            <a:ext cx="3880829" cy="0"/>
          </a:xfrm>
          <a:prstGeom prst="line">
            <a:avLst/>
          </a:prstGeom>
          <a:noFill/>
          <a:ln w="101600" cap="flat">
            <a:solidFill>
              <a:srgbClr val="0096FF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pPr algn="ctr" defTabSz="410766" hangingPunct="0"/>
            <a:endParaRPr sz="1600" b="1" kern="0">
              <a:solidFill>
                <a:srgbClr val="000000"/>
              </a:solidFill>
              <a:latin typeface="Helvetica Neue"/>
              <a:sym typeface="Helvetica Neue"/>
            </a:endParaRPr>
          </a:p>
        </p:txBody>
      </p:sp>
      <p:pic>
        <p:nvPicPr>
          <p:cNvPr id="46" name="Image" descr="Image">
            <a:extLst>
              <a:ext uri="{FF2B5EF4-FFF2-40B4-BE49-F238E27FC236}">
                <a16:creationId xmlns:a16="http://schemas.microsoft.com/office/drawing/2014/main" id="{8719FCBC-197F-43E4-CC30-BAF29971E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2142" y="3834438"/>
            <a:ext cx="598336" cy="30326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47" name="The symmetry of           will need to be enforced with:">
            <a:extLst>
              <a:ext uri="{FF2B5EF4-FFF2-40B4-BE49-F238E27FC236}">
                <a16:creationId xmlns:a16="http://schemas.microsoft.com/office/drawing/2014/main" id="{CCC80646-01B4-EDBB-C975-6ECF859BD891}"/>
              </a:ext>
            </a:extLst>
          </p:cNvPr>
          <p:cNvSpPr txBox="1"/>
          <p:nvPr/>
        </p:nvSpPr>
        <p:spPr>
          <a:xfrm>
            <a:off x="4567745" y="3765338"/>
            <a:ext cx="7269619" cy="441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numCol="1" anchor="ctr">
            <a:spAutoFit/>
          </a:bodyPr>
          <a:lstStyle>
            <a:lvl1pPr algn="l">
              <a:defRPr sz="43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defTabSz="410766" hangingPunct="0"/>
            <a:r>
              <a:rPr sz="2400" kern="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symmetry of         </a:t>
            </a:r>
            <a:r>
              <a:rPr lang="en-GB" sz="2400" kern="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400" kern="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will need to be enforced with:</a:t>
            </a:r>
          </a:p>
        </p:txBody>
      </p:sp>
      <p:pic>
        <p:nvPicPr>
          <p:cNvPr id="48" name="Image" descr="Image">
            <a:extLst>
              <a:ext uri="{FF2B5EF4-FFF2-40B4-BE49-F238E27FC236}">
                <a16:creationId xmlns:a16="http://schemas.microsoft.com/office/drawing/2014/main" id="{03AB7DEE-B8B4-8F9A-75D7-59B541E4E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122" y="3855567"/>
            <a:ext cx="598336" cy="31180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9" name="Image" descr="Image">
            <a:extLst>
              <a:ext uri="{FF2B5EF4-FFF2-40B4-BE49-F238E27FC236}">
                <a16:creationId xmlns:a16="http://schemas.microsoft.com/office/drawing/2014/main" id="{461B3643-858D-C91D-0971-3A9005DFE3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631" y="4266852"/>
            <a:ext cx="3482169" cy="62849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50" name="Image" descr="Image">
            <a:extLst>
              <a:ext uri="{FF2B5EF4-FFF2-40B4-BE49-F238E27FC236}">
                <a16:creationId xmlns:a16="http://schemas.microsoft.com/office/drawing/2014/main" id="{F62BA33C-F8B4-864D-1D8F-CF4EB37671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620" y="5552299"/>
            <a:ext cx="2516390" cy="31995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51" name="Will be a symmetric matrix.">
            <a:extLst>
              <a:ext uri="{FF2B5EF4-FFF2-40B4-BE49-F238E27FC236}">
                <a16:creationId xmlns:a16="http://schemas.microsoft.com/office/drawing/2014/main" id="{04924055-F2CF-EFB1-791E-8E97EACBC29E}"/>
              </a:ext>
            </a:extLst>
          </p:cNvPr>
          <p:cNvSpPr txBox="1"/>
          <p:nvPr/>
        </p:nvSpPr>
        <p:spPr>
          <a:xfrm>
            <a:off x="919956" y="3765338"/>
            <a:ext cx="3682098" cy="441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numCol="1" anchor="ctr">
            <a:spAutoFit/>
          </a:bodyPr>
          <a:lstStyle>
            <a:lvl1pPr algn="l">
              <a:defRPr sz="43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defTabSz="410766" hangingPunct="0"/>
            <a:r>
              <a:rPr lang="en-GB" sz="2400" kern="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sz="2400" kern="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ill be a symmetric matrix.</a:t>
            </a:r>
          </a:p>
        </p:txBody>
      </p:sp>
      <p:sp>
        <p:nvSpPr>
          <p:cNvPr id="52" name="We can now solve the generalised eigenvalue problem:">
            <a:extLst>
              <a:ext uri="{FF2B5EF4-FFF2-40B4-BE49-F238E27FC236}">
                <a16:creationId xmlns:a16="http://schemas.microsoft.com/office/drawing/2014/main" id="{8BDB74D3-0C0C-855C-25F9-2BB783E7BDFC}"/>
              </a:ext>
            </a:extLst>
          </p:cNvPr>
          <p:cNvSpPr txBox="1"/>
          <p:nvPr/>
        </p:nvSpPr>
        <p:spPr>
          <a:xfrm>
            <a:off x="248180" y="4917289"/>
            <a:ext cx="7625485" cy="441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numCol="1" anchor="ctr">
            <a:spAutoFit/>
          </a:bodyPr>
          <a:lstStyle>
            <a:lvl1pPr algn="l">
              <a:defRPr sz="43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defTabSz="410766" hangingPunct="0"/>
            <a:r>
              <a:rPr sz="2400" kern="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 can now solve the </a:t>
            </a:r>
            <a:r>
              <a:rPr sz="2400" kern="0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generalised</a:t>
            </a:r>
            <a:r>
              <a:rPr sz="2400" kern="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eigenvalue problem:</a:t>
            </a:r>
          </a:p>
        </p:txBody>
      </p:sp>
      <p:sp>
        <p:nvSpPr>
          <p:cNvPr id="53" name="Eigenvector matrix containing ICs">
            <a:extLst>
              <a:ext uri="{FF2B5EF4-FFF2-40B4-BE49-F238E27FC236}">
                <a16:creationId xmlns:a16="http://schemas.microsoft.com/office/drawing/2014/main" id="{6B33D579-B923-3D7A-6028-DBD02F19D4B2}"/>
              </a:ext>
            </a:extLst>
          </p:cNvPr>
          <p:cNvSpPr txBox="1"/>
          <p:nvPr/>
        </p:nvSpPr>
        <p:spPr>
          <a:xfrm>
            <a:off x="148837" y="6074389"/>
            <a:ext cx="3391955" cy="3183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numCol="1" anchor="ctr">
            <a:spAutoFit/>
          </a:bodyPr>
          <a:lstStyle>
            <a:lvl1pPr>
              <a:defRPr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pPr algn="ctr" defTabSz="410766" hangingPunct="0"/>
            <a:r>
              <a:rPr sz="1600" b="1" kern="0" dirty="0">
                <a:solidFill>
                  <a:schemeClr val="accent1">
                    <a:lumMod val="50000"/>
                  </a:schemeClr>
                </a:solidFill>
                <a:latin typeface="Helvetica Neue"/>
                <a:sym typeface="Helvetica Neue"/>
              </a:rPr>
              <a:t>Eigenvector matrix containing ICs</a:t>
            </a:r>
          </a:p>
        </p:txBody>
      </p:sp>
      <p:sp>
        <p:nvSpPr>
          <p:cNvPr id="54" name="Diagonal matrix with eigenvalues">
            <a:extLst>
              <a:ext uri="{FF2B5EF4-FFF2-40B4-BE49-F238E27FC236}">
                <a16:creationId xmlns:a16="http://schemas.microsoft.com/office/drawing/2014/main" id="{1782FD6C-D76F-F3FC-D5D9-1132AE9A83E9}"/>
              </a:ext>
            </a:extLst>
          </p:cNvPr>
          <p:cNvSpPr txBox="1"/>
          <p:nvPr/>
        </p:nvSpPr>
        <p:spPr>
          <a:xfrm>
            <a:off x="3984507" y="6074389"/>
            <a:ext cx="3313408" cy="3183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numCol="1" anchor="ctr">
            <a:spAutoFit/>
          </a:bodyPr>
          <a:lstStyle>
            <a:lvl1pPr>
              <a:defRPr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pPr algn="ctr" defTabSz="410766" hangingPunct="0"/>
            <a:r>
              <a:rPr sz="1600" b="1" kern="0">
                <a:solidFill>
                  <a:schemeClr val="accent1">
                    <a:lumMod val="50000"/>
                  </a:schemeClr>
                </a:solidFill>
                <a:latin typeface="Helvetica Neue"/>
                <a:sym typeface="Helvetica Neue"/>
              </a:rPr>
              <a:t>Diagonal matrix with eigenvalues</a:t>
            </a:r>
          </a:p>
        </p:txBody>
      </p:sp>
      <p:sp>
        <p:nvSpPr>
          <p:cNvPr id="55" name="Line">
            <a:extLst>
              <a:ext uri="{FF2B5EF4-FFF2-40B4-BE49-F238E27FC236}">
                <a16:creationId xmlns:a16="http://schemas.microsoft.com/office/drawing/2014/main" id="{AEA96ADA-0FCC-39D3-E669-F4C33CAEF642}"/>
              </a:ext>
            </a:extLst>
          </p:cNvPr>
          <p:cNvSpPr/>
          <p:nvPr/>
        </p:nvSpPr>
        <p:spPr>
          <a:xfrm flipH="1" flipV="1">
            <a:off x="3190874" y="5771713"/>
            <a:ext cx="793631" cy="319954"/>
          </a:xfrm>
          <a:prstGeom prst="line">
            <a:avLst/>
          </a:prstGeom>
          <a:noFill/>
          <a:ln w="25400" cap="flat">
            <a:solidFill>
              <a:schemeClr val="accent1">
                <a:lumMod val="50000"/>
              </a:schemeClr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pPr algn="ctr" defTabSz="410766" hangingPunct="0"/>
            <a:endParaRPr sz="1600" b="1" kern="0">
              <a:solidFill>
                <a:srgbClr val="000000"/>
              </a:solidFill>
              <a:latin typeface="Helvetica Neue"/>
              <a:sym typeface="Helvetica Neue"/>
            </a:endParaRPr>
          </a:p>
        </p:txBody>
      </p:sp>
      <p:sp>
        <p:nvSpPr>
          <p:cNvPr id="56" name="Line">
            <a:extLst>
              <a:ext uri="{FF2B5EF4-FFF2-40B4-BE49-F238E27FC236}">
                <a16:creationId xmlns:a16="http://schemas.microsoft.com/office/drawing/2014/main" id="{7EBC307D-3628-737F-AB39-C64523CD1D26}"/>
              </a:ext>
            </a:extLst>
          </p:cNvPr>
          <p:cNvSpPr/>
          <p:nvPr/>
        </p:nvSpPr>
        <p:spPr>
          <a:xfrm flipV="1">
            <a:off x="2400663" y="5861477"/>
            <a:ext cx="253638" cy="253638"/>
          </a:xfrm>
          <a:prstGeom prst="line">
            <a:avLst/>
          </a:prstGeom>
          <a:noFill/>
          <a:ln w="25400" cap="flat">
            <a:solidFill>
              <a:schemeClr val="accent1">
                <a:lumMod val="50000"/>
              </a:schemeClr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pPr algn="ctr" defTabSz="410766" hangingPunct="0"/>
            <a:endParaRPr sz="1600" b="1" kern="0">
              <a:solidFill>
                <a:srgbClr val="000000"/>
              </a:solidFill>
              <a:latin typeface="Helvetica Neue"/>
              <a:sym typeface="Helvetica Neue"/>
            </a:endParaRPr>
          </a:p>
        </p:txBody>
      </p:sp>
      <p:sp>
        <p:nvSpPr>
          <p:cNvPr id="57" name="[2]: G. Perez-Hernandez, et al. J. Chem. Phys. 139, 015102 (2013).">
            <a:extLst>
              <a:ext uri="{FF2B5EF4-FFF2-40B4-BE49-F238E27FC236}">
                <a16:creationId xmlns:a16="http://schemas.microsoft.com/office/drawing/2014/main" id="{7B7D912D-E5D1-F6C6-B1FF-91E25A0C02E5}"/>
              </a:ext>
            </a:extLst>
          </p:cNvPr>
          <p:cNvSpPr txBox="1"/>
          <p:nvPr/>
        </p:nvSpPr>
        <p:spPr>
          <a:xfrm>
            <a:off x="4916859" y="6561246"/>
            <a:ext cx="2995241" cy="264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228600" hangingPunct="0">
              <a:defRPr sz="2500" b="0"/>
            </a:pP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G. Perez-Hernandez, et al.</a:t>
            </a:r>
            <a:r>
              <a:rPr lang="en-GB"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, </a:t>
            </a:r>
            <a:r>
              <a:rPr lang="en-GB" sz="1250" b="1" i="1" kern="0" dirty="0">
                <a:solidFill>
                  <a:srgbClr val="0070C0"/>
                </a:solidFill>
                <a:latin typeface="Helvetica Neue"/>
                <a:sym typeface="Helvetica Neue"/>
              </a:rPr>
              <a:t>JCTC</a:t>
            </a:r>
            <a:r>
              <a:rPr lang="en-GB"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, </a:t>
            </a: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2013</a:t>
            </a:r>
          </a:p>
        </p:txBody>
      </p:sp>
      <p:sp>
        <p:nvSpPr>
          <p:cNvPr id="58" name="[3]: C. R. Schwantes et al. J. Chem. Theory Comput. 9, 2000-2009 (2013).">
            <a:extLst>
              <a:ext uri="{FF2B5EF4-FFF2-40B4-BE49-F238E27FC236}">
                <a16:creationId xmlns:a16="http://schemas.microsoft.com/office/drawing/2014/main" id="{0D670D9D-4DFB-1811-1898-FE730A2586ED}"/>
              </a:ext>
            </a:extLst>
          </p:cNvPr>
          <p:cNvSpPr txBox="1"/>
          <p:nvPr/>
        </p:nvSpPr>
        <p:spPr>
          <a:xfrm>
            <a:off x="8351304" y="6561246"/>
            <a:ext cx="2634196" cy="264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228600" hangingPunct="0">
              <a:defRPr sz="2500" b="0"/>
            </a:pP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C. R. </a:t>
            </a:r>
            <a:r>
              <a:rPr sz="1250" kern="0" dirty="0" err="1">
                <a:solidFill>
                  <a:srgbClr val="0070C0"/>
                </a:solidFill>
                <a:latin typeface="Helvetica Neue"/>
                <a:sym typeface="Helvetica Neue"/>
              </a:rPr>
              <a:t>Schwantes</a:t>
            </a: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 et al.</a:t>
            </a:r>
            <a:r>
              <a:rPr lang="en-GB"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,</a:t>
            </a: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 </a:t>
            </a:r>
            <a:r>
              <a:rPr sz="1250" b="1" i="1" kern="0" dirty="0">
                <a:solidFill>
                  <a:srgbClr val="0070C0"/>
                </a:solidFill>
                <a:latin typeface="Helvetica Neue"/>
                <a:sym typeface="Helvetica Neue"/>
              </a:rPr>
              <a:t>J</a:t>
            </a:r>
            <a:r>
              <a:rPr lang="en-GB" sz="1250" b="1" i="1" kern="0" dirty="0">
                <a:solidFill>
                  <a:srgbClr val="0070C0"/>
                </a:solidFill>
                <a:latin typeface="Helvetica Neue"/>
                <a:sym typeface="Helvetica Neue"/>
              </a:rPr>
              <a:t>CTC</a:t>
            </a:r>
            <a:r>
              <a:rPr lang="en-GB" sz="1250" i="1" kern="0" dirty="0">
                <a:solidFill>
                  <a:srgbClr val="0070C0"/>
                </a:solidFill>
                <a:latin typeface="Helvetica Neue"/>
                <a:sym typeface="Helvetica Neue"/>
              </a:rPr>
              <a:t>, </a:t>
            </a: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2013</a:t>
            </a:r>
          </a:p>
        </p:txBody>
      </p:sp>
      <p:sp>
        <p:nvSpPr>
          <p:cNvPr id="59" name="[1]: F. Nüske, B. Keller, G. Pérez-Hernández, A. S. J. S. Mey and F. Noé: J. Chem. Theory Comput. 10, 1739-1752 (2014).">
            <a:extLst>
              <a:ext uri="{FF2B5EF4-FFF2-40B4-BE49-F238E27FC236}">
                <a16:creationId xmlns:a16="http://schemas.microsoft.com/office/drawing/2014/main" id="{C1DB2966-332F-05D0-C158-067E2037B20C}"/>
              </a:ext>
            </a:extLst>
          </p:cNvPr>
          <p:cNvSpPr txBox="1"/>
          <p:nvPr/>
        </p:nvSpPr>
        <p:spPr>
          <a:xfrm>
            <a:off x="426505" y="6561246"/>
            <a:ext cx="6090554" cy="264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228600" hangingPunct="0">
              <a:defRPr sz="2500" b="0"/>
            </a:pPr>
            <a:r>
              <a:rPr lang="en-GB"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F.</a:t>
            </a: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 </a:t>
            </a:r>
            <a:r>
              <a:rPr sz="1250" kern="0" dirty="0" err="1">
                <a:solidFill>
                  <a:srgbClr val="0070C0"/>
                </a:solidFill>
                <a:latin typeface="Helvetica Neue"/>
                <a:sym typeface="Helvetica Neue"/>
              </a:rPr>
              <a:t>Nüske</a:t>
            </a: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, </a:t>
            </a:r>
            <a:r>
              <a:rPr lang="en-GB"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[…]</a:t>
            </a: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, A. S. J. S. </a:t>
            </a:r>
            <a:r>
              <a:rPr sz="1250" kern="0" dirty="0" err="1">
                <a:solidFill>
                  <a:srgbClr val="0070C0"/>
                </a:solidFill>
                <a:latin typeface="Helvetica Neue"/>
                <a:sym typeface="Helvetica Neue"/>
              </a:rPr>
              <a:t>Mey</a:t>
            </a: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 and F. </a:t>
            </a:r>
            <a:r>
              <a:rPr sz="1250" kern="0" dirty="0" err="1">
                <a:solidFill>
                  <a:srgbClr val="0070C0"/>
                </a:solidFill>
                <a:latin typeface="Helvetica Neue"/>
                <a:sym typeface="Helvetica Neue"/>
              </a:rPr>
              <a:t>Noé</a:t>
            </a: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: </a:t>
            </a:r>
            <a:r>
              <a:rPr sz="1250" i="1" kern="0" dirty="0">
                <a:solidFill>
                  <a:srgbClr val="0070C0"/>
                </a:solidFill>
                <a:latin typeface="Helvetica Neue"/>
                <a:sym typeface="Helvetica Neue"/>
              </a:rPr>
              <a:t>J</a:t>
            </a:r>
            <a:r>
              <a:rPr lang="en-GB" sz="1250" b="1" kern="0" dirty="0">
                <a:solidFill>
                  <a:srgbClr val="0070C0"/>
                </a:solidFill>
                <a:latin typeface="Helvetica Neue"/>
                <a:sym typeface="Helvetica Neue"/>
              </a:rPr>
              <a:t>CTC</a:t>
            </a:r>
            <a:r>
              <a:rPr lang="en-GB" sz="1250" i="1" kern="0" dirty="0">
                <a:solidFill>
                  <a:srgbClr val="0070C0"/>
                </a:solidFill>
                <a:latin typeface="Helvetica Neue"/>
                <a:sym typeface="Helvetica Neue"/>
              </a:rPr>
              <a:t>, </a:t>
            </a: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2014</a:t>
            </a:r>
          </a:p>
        </p:txBody>
      </p:sp>
      <p:sp>
        <p:nvSpPr>
          <p:cNvPr id="60" name="Slide Number">
            <a:extLst>
              <a:ext uri="{FF2B5EF4-FFF2-40B4-BE49-F238E27FC236}">
                <a16:creationId xmlns:a16="http://schemas.microsoft.com/office/drawing/2014/main" id="{C6B0B4FE-931A-B678-7F51-94A4242889F5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18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49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4" grpId="0"/>
      <p:bldP spid="42" grpId="0" animBg="1"/>
      <p:bldP spid="47" grpId="0"/>
      <p:bldP spid="51" grpId="0"/>
      <p:bldP spid="52" grpId="0"/>
      <p:bldP spid="53" grpId="0"/>
      <p:bldP spid="54" grpId="0"/>
      <p:bldP spid="55" grpId="0" animBg="1"/>
      <p:bldP spid="5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395" y="247139"/>
            <a:ext cx="11712676" cy="1325563"/>
          </a:xfrm>
        </p:spPr>
        <p:txBody>
          <a:bodyPr>
            <a:normAutofit/>
          </a:bodyPr>
          <a:lstStyle/>
          <a:p>
            <a:r>
              <a:rPr lang="en-GB" sz="4200" b="1" dirty="0">
                <a:solidFill>
                  <a:schemeClr val="accent5">
                    <a:lumMod val="50000"/>
                  </a:schemeClr>
                </a:solidFill>
              </a:rPr>
              <a:t> t-distributed stochastic neighbour embedding (t-SNE)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95721"/>
            <a:ext cx="11560276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Useful for </a:t>
            </a:r>
            <a:r>
              <a:rPr lang="en-GB" i="1" dirty="0"/>
              <a:t>visualisation, p</a:t>
            </a:r>
            <a:r>
              <a:rPr lang="en-GB" dirty="0"/>
              <a:t>roject high-dimensional data in 2 or 3 dimensions.</a:t>
            </a:r>
          </a:p>
          <a:p>
            <a:pPr>
              <a:lnSpc>
                <a:spcPct val="100000"/>
              </a:lnSpc>
            </a:pPr>
            <a:r>
              <a:rPr lang="en-GB" dirty="0"/>
              <a:t>Controlled by one main parameters: “perplexity”</a:t>
            </a:r>
          </a:p>
          <a:p>
            <a:pPr>
              <a:lnSpc>
                <a:spcPct val="100000"/>
              </a:lnSpc>
            </a:pPr>
            <a:r>
              <a:rPr lang="en-GB" dirty="0"/>
              <a:t>Relative distance between points not quantitatively meaningful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7" y="3620728"/>
            <a:ext cx="3859188" cy="23449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670" y="3230231"/>
            <a:ext cx="7934632" cy="31602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3065" y="3318388"/>
            <a:ext cx="3295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MNIST: database of written digits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456903" y="3333136"/>
            <a:ext cx="1592826" cy="13273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7A5C4729-486F-5467-EB0C-CF78CF284E28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19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56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b="1" dirty="0">
                <a:solidFill>
                  <a:schemeClr val="accent5">
                    <a:lumMod val="50000"/>
                  </a:schemeClr>
                </a:solidFill>
              </a:rPr>
              <a:t>The Data Mining world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49350" y="1340768"/>
            <a:ext cx="9355162" cy="5832649"/>
            <a:chOff x="35496" y="1318439"/>
            <a:chExt cx="8928992" cy="5566945"/>
          </a:xfrm>
        </p:grpSpPr>
        <p:pic>
          <p:nvPicPr>
            <p:cNvPr id="1026" name="Picture 2" descr="C:\Users\Matteo\Documents\research\presentations\2015_computational_seminar\ml_map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6" y="1318439"/>
              <a:ext cx="8928992" cy="5566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167341" y="5877272"/>
              <a:ext cx="3024336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CH" dirty="0">
                  <a:solidFill>
                    <a:schemeClr val="tx1"/>
                  </a:solidFill>
                </a:rPr>
                <a:t>From </a:t>
              </a:r>
              <a:r>
                <a:rPr lang="it-CH" b="1" dirty="0">
                  <a:solidFill>
                    <a:schemeClr val="tx1"/>
                  </a:solidFill>
                </a:rPr>
                <a:t>scikit-learn.org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732240" y="1412776"/>
              <a:ext cx="208823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</p:grpSp>
      <p:sp>
        <p:nvSpPr>
          <p:cNvPr id="3" name="Slide Number">
            <a:extLst>
              <a:ext uri="{FF2B5EF4-FFF2-40B4-BE49-F238E27FC236}">
                <a16:creationId xmlns:a16="http://schemas.microsoft.com/office/drawing/2014/main" id="{9D921BC2-7BBF-7649-27A6-FAD433E68FA2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2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233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diagram of a network&#10;&#10;Description automatically generated">
            <a:extLst>
              <a:ext uri="{FF2B5EF4-FFF2-40B4-BE49-F238E27FC236}">
                <a16:creationId xmlns:a16="http://schemas.microsoft.com/office/drawing/2014/main" id="{60F6958F-A84D-FC9B-B2DD-036041BE0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99" y="984250"/>
            <a:ext cx="9650101" cy="5428182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47F814F-1FF4-E792-12D0-C2FCF2B99AB8}"/>
              </a:ext>
            </a:extLst>
          </p:cNvPr>
          <p:cNvSpPr/>
          <p:nvPr/>
        </p:nvSpPr>
        <p:spPr>
          <a:xfrm>
            <a:off x="2066925" y="4343400"/>
            <a:ext cx="7648575" cy="2200275"/>
          </a:xfrm>
          <a:custGeom>
            <a:avLst/>
            <a:gdLst>
              <a:gd name="connsiteX0" fmla="*/ 4133850 w 7648575"/>
              <a:gd name="connsiteY0" fmla="*/ 0 h 2200275"/>
              <a:gd name="connsiteX1" fmla="*/ 7648575 w 7648575"/>
              <a:gd name="connsiteY1" fmla="*/ 2200275 h 2200275"/>
              <a:gd name="connsiteX2" fmla="*/ 0 w 7648575"/>
              <a:gd name="connsiteY2" fmla="*/ 2143125 h 2200275"/>
              <a:gd name="connsiteX3" fmla="*/ 4133850 w 7648575"/>
              <a:gd name="connsiteY3" fmla="*/ 0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48575" h="2200275">
                <a:moveTo>
                  <a:pt x="4133850" y="0"/>
                </a:moveTo>
                <a:lnTo>
                  <a:pt x="7648575" y="2200275"/>
                </a:lnTo>
                <a:lnTo>
                  <a:pt x="0" y="2143125"/>
                </a:lnTo>
                <a:lnTo>
                  <a:pt x="413385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F5F6287-51B1-0691-80C1-93A925F97A66}"/>
              </a:ext>
            </a:extLst>
          </p:cNvPr>
          <p:cNvSpPr/>
          <p:nvPr/>
        </p:nvSpPr>
        <p:spPr>
          <a:xfrm>
            <a:off x="2924175" y="819150"/>
            <a:ext cx="6848475" cy="1647825"/>
          </a:xfrm>
          <a:custGeom>
            <a:avLst/>
            <a:gdLst>
              <a:gd name="connsiteX0" fmla="*/ 0 w 6848475"/>
              <a:gd name="connsiteY0" fmla="*/ 57150 h 1647825"/>
              <a:gd name="connsiteX1" fmla="*/ 3152775 w 6848475"/>
              <a:gd name="connsiteY1" fmla="*/ 1647825 h 1647825"/>
              <a:gd name="connsiteX2" fmla="*/ 6848475 w 6848475"/>
              <a:gd name="connsiteY2" fmla="*/ 0 h 1647825"/>
              <a:gd name="connsiteX3" fmla="*/ 0 w 6848475"/>
              <a:gd name="connsiteY3" fmla="*/ 57150 h 164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8475" h="1647825">
                <a:moveTo>
                  <a:pt x="0" y="57150"/>
                </a:moveTo>
                <a:lnTo>
                  <a:pt x="3152775" y="1647825"/>
                </a:lnTo>
                <a:lnTo>
                  <a:pt x="6848475" y="0"/>
                </a:lnTo>
                <a:lnTo>
                  <a:pt x="0" y="5715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271B7F92-143C-D533-ACD2-ABBCDF6B3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225" y="16943"/>
            <a:ext cx="12161490" cy="1325563"/>
          </a:xfrm>
        </p:spPr>
        <p:txBody>
          <a:bodyPr/>
          <a:lstStyle/>
          <a:p>
            <a:r>
              <a:rPr lang="en-GB" b="1" dirty="0">
                <a:solidFill>
                  <a:schemeClr val="accent5">
                    <a:lumMod val="50000"/>
                  </a:schemeClr>
                </a:solidFill>
              </a:rPr>
              <a:t>[Extra] Dimensionality reduction with neural networks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CB4EA51-6ED8-C0FB-936C-3598F9513F82}"/>
              </a:ext>
            </a:extLst>
          </p:cNvPr>
          <p:cNvSpPr txBox="1"/>
          <p:nvPr/>
        </p:nvSpPr>
        <p:spPr>
          <a:xfrm>
            <a:off x="127000" y="6380166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CH" sz="2400" dirty="0">
                <a:latin typeface="Helvetica" pitchFamily="2" charset="0"/>
              </a:rPr>
              <a:t>PCA dimensionality reduction is </a:t>
            </a:r>
            <a:r>
              <a:rPr lang="it-CH" sz="2400" i="1" dirty="0">
                <a:latin typeface="Helvetica" pitchFamily="2" charset="0"/>
              </a:rPr>
              <a:t>interpretable, </a:t>
            </a:r>
            <a:r>
              <a:rPr lang="it-CH" sz="2400" dirty="0">
                <a:latin typeface="Helvetica" pitchFamily="2" charset="0"/>
              </a:rPr>
              <a:t>that</a:t>
            </a:r>
            <a:r>
              <a:rPr lang="it-CH" sz="2400" i="1" dirty="0">
                <a:latin typeface="Helvetica" pitchFamily="2" charset="0"/>
              </a:rPr>
              <a:t> </a:t>
            </a:r>
            <a:r>
              <a:rPr lang="it-CH" sz="2400" dirty="0">
                <a:latin typeface="Helvetica" pitchFamily="2" charset="0"/>
              </a:rPr>
              <a:t>of t-SNE and neural networks is not.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0A7E512-7977-85D2-2A09-C74DF81BC0E9}"/>
              </a:ext>
            </a:extLst>
          </p:cNvPr>
          <p:cNvSpPr/>
          <p:nvPr/>
        </p:nvSpPr>
        <p:spPr>
          <a:xfrm>
            <a:off x="2032000" y="939800"/>
            <a:ext cx="4394200" cy="2286000"/>
          </a:xfrm>
          <a:custGeom>
            <a:avLst/>
            <a:gdLst>
              <a:gd name="connsiteX0" fmla="*/ 0 w 4394200"/>
              <a:gd name="connsiteY0" fmla="*/ 0 h 2286000"/>
              <a:gd name="connsiteX1" fmla="*/ 4394200 w 4394200"/>
              <a:gd name="connsiteY1" fmla="*/ 2286000 h 2286000"/>
              <a:gd name="connsiteX2" fmla="*/ 4368800 w 4394200"/>
              <a:gd name="connsiteY2" fmla="*/ 1397000 h 2286000"/>
              <a:gd name="connsiteX3" fmla="*/ 1244600 w 4394200"/>
              <a:gd name="connsiteY3" fmla="*/ 50800 h 2286000"/>
              <a:gd name="connsiteX4" fmla="*/ 0 w 43942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94200" h="2286000">
                <a:moveTo>
                  <a:pt x="0" y="0"/>
                </a:moveTo>
                <a:lnTo>
                  <a:pt x="4394200" y="2286000"/>
                </a:lnTo>
                <a:lnTo>
                  <a:pt x="4368800" y="1397000"/>
                </a:lnTo>
                <a:lnTo>
                  <a:pt x="1244600" y="508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Slide Number">
            <a:extLst>
              <a:ext uri="{FF2B5EF4-FFF2-40B4-BE49-F238E27FC236}">
                <a16:creationId xmlns:a16="http://schemas.microsoft.com/office/drawing/2014/main" id="{6EF410E5-D29D-A912-296E-E037B9180AE7}"/>
              </a:ext>
            </a:extLst>
          </p:cNvPr>
          <p:cNvSpPr txBox="1">
            <a:spLocks/>
          </p:cNvSpPr>
          <p:nvPr/>
        </p:nvSpPr>
        <p:spPr>
          <a:xfrm>
            <a:off x="11992459" y="65418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20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16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7" grpId="0"/>
      <p:bldP spid="4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1355BBDA-9419-4098-AC45-6D6CB9873E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58" y="1284789"/>
            <a:ext cx="10833545" cy="477169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87F83A1-2610-4186-963A-F61B2EFD50BD}"/>
              </a:ext>
            </a:extLst>
          </p:cNvPr>
          <p:cNvSpPr txBox="1"/>
          <p:nvPr/>
        </p:nvSpPr>
        <p:spPr>
          <a:xfrm>
            <a:off x="2684574" y="5791326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b="1" dirty="0"/>
              <a:t>encoder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CF02364-67CF-4813-AB88-2137F982FBB3}"/>
              </a:ext>
            </a:extLst>
          </p:cNvPr>
          <p:cNvSpPr txBox="1"/>
          <p:nvPr/>
        </p:nvSpPr>
        <p:spPr>
          <a:xfrm>
            <a:off x="5087889" y="5791326"/>
            <a:ext cx="1383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b="1" dirty="0" err="1"/>
              <a:t>latent</a:t>
            </a:r>
            <a:r>
              <a:rPr lang="it-CH" i="1" dirty="0"/>
              <a:t> </a:t>
            </a:r>
            <a:r>
              <a:rPr lang="it-CH" b="1" dirty="0" err="1"/>
              <a:t>space</a:t>
            </a:r>
            <a:endParaRPr lang="it-CH" b="1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17D3C8D-B1F0-43F3-A5E0-95AE0763526F}"/>
              </a:ext>
            </a:extLst>
          </p:cNvPr>
          <p:cNvSpPr txBox="1"/>
          <p:nvPr/>
        </p:nvSpPr>
        <p:spPr>
          <a:xfrm>
            <a:off x="7299248" y="579132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b="1" dirty="0"/>
              <a:t>decoder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7F5FF572-EEFA-423E-B33C-EEEE91F7C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0"/>
            <a:ext cx="11112500" cy="1143000"/>
          </a:xfrm>
        </p:spPr>
        <p:txBody>
          <a:bodyPr>
            <a:normAutofit/>
          </a:bodyPr>
          <a:lstStyle/>
          <a:p>
            <a:r>
              <a:rPr lang="it-CH" b="1" dirty="0">
                <a:solidFill>
                  <a:schemeClr val="accent5">
                    <a:lumMod val="50000"/>
                  </a:schemeClr>
                </a:solidFill>
              </a:rPr>
              <a:t>[Extra] Learning Protein Conformational Space</a:t>
            </a: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AE08C8AB-14E2-4B76-A48F-DF6CAF6CA023}"/>
              </a:ext>
            </a:extLst>
          </p:cNvPr>
          <p:cNvSpPr/>
          <p:nvPr/>
        </p:nvSpPr>
        <p:spPr>
          <a:xfrm>
            <a:off x="-892683" y="6466438"/>
            <a:ext cx="37444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70C0"/>
                </a:solidFill>
                <a:latin typeface="Helvetica" pitchFamily="2" charset="0"/>
              </a:rPr>
              <a:t>M.T. </a:t>
            </a:r>
            <a:r>
              <a:rPr lang="en-US" sz="1400" dirty="0" err="1">
                <a:solidFill>
                  <a:srgbClr val="0070C0"/>
                </a:solidFill>
                <a:latin typeface="Helvetica" pitchFamily="2" charset="0"/>
              </a:rPr>
              <a:t>Degiacomi,</a:t>
            </a:r>
            <a:r>
              <a:rPr lang="en-US" sz="14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1400" b="1" i="1" dirty="0">
                <a:solidFill>
                  <a:srgbClr val="0070C0"/>
                </a:solidFill>
                <a:latin typeface="Helvetica" pitchFamily="2" charset="0"/>
              </a:rPr>
              <a:t>Structure</a:t>
            </a:r>
            <a:r>
              <a:rPr lang="en-US" sz="1400" dirty="0">
                <a:solidFill>
                  <a:srgbClr val="0070C0"/>
                </a:solidFill>
                <a:latin typeface="Helvetica" pitchFamily="2" charset="0"/>
              </a:rPr>
              <a:t>, 2019</a:t>
            </a:r>
          </a:p>
          <a:p>
            <a:pPr algn="r"/>
            <a:endParaRPr lang="it-CH" sz="1400" dirty="0">
              <a:solidFill>
                <a:srgbClr val="0070C0"/>
              </a:solidFill>
            </a:endParaRP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F9E5F333-DB9F-AD0A-38CF-6F074030E363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21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30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715" y="887896"/>
            <a:ext cx="6123143" cy="50822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b="1" dirty="0">
                <a:solidFill>
                  <a:schemeClr val="accent5">
                    <a:lumMod val="50000"/>
                  </a:schemeClr>
                </a:solidFill>
              </a:rPr>
              <a:t>The Data Mining world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49350" y="1340768"/>
            <a:ext cx="9355162" cy="5832649"/>
            <a:chOff x="35496" y="1318439"/>
            <a:chExt cx="8928992" cy="5566945"/>
          </a:xfrm>
        </p:grpSpPr>
        <p:pic>
          <p:nvPicPr>
            <p:cNvPr id="1026" name="Picture 2" descr="C:\Users\Matteo\Documents\research\presentations\2015_computational_seminar\ml_map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6" y="1318439"/>
              <a:ext cx="8928992" cy="5566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167341" y="5877272"/>
              <a:ext cx="3024336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CH" dirty="0">
                  <a:solidFill>
                    <a:schemeClr val="tx1"/>
                  </a:solidFill>
                </a:rPr>
                <a:t>From </a:t>
              </a:r>
              <a:r>
                <a:rPr lang="it-CH" b="1" dirty="0">
                  <a:solidFill>
                    <a:schemeClr val="tx1"/>
                  </a:solidFill>
                </a:rPr>
                <a:t>scikit-learn.org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732240" y="1412776"/>
              <a:ext cx="208823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</p:grpSp>
      <p:sp>
        <p:nvSpPr>
          <p:cNvPr id="4" name="Freeform 3"/>
          <p:cNvSpPr/>
          <p:nvPr/>
        </p:nvSpPr>
        <p:spPr>
          <a:xfrm>
            <a:off x="1246239" y="1305232"/>
            <a:ext cx="10191135" cy="5073445"/>
          </a:xfrm>
          <a:custGeom>
            <a:avLst/>
            <a:gdLst>
              <a:gd name="connsiteX0" fmla="*/ 9040761 w 10191135"/>
              <a:gd name="connsiteY0" fmla="*/ 3760839 h 5073445"/>
              <a:gd name="connsiteX1" fmla="*/ 5456903 w 10191135"/>
              <a:gd name="connsiteY1" fmla="*/ 3178278 h 5073445"/>
              <a:gd name="connsiteX2" fmla="*/ 5066071 w 10191135"/>
              <a:gd name="connsiteY2" fmla="*/ 3465871 h 5073445"/>
              <a:gd name="connsiteX3" fmla="*/ 5021826 w 10191135"/>
              <a:gd name="connsiteY3" fmla="*/ 3775587 h 5073445"/>
              <a:gd name="connsiteX4" fmla="*/ 4948084 w 10191135"/>
              <a:gd name="connsiteY4" fmla="*/ 4284407 h 5073445"/>
              <a:gd name="connsiteX5" fmla="*/ 5538019 w 10191135"/>
              <a:gd name="connsiteY5" fmla="*/ 4918587 h 5073445"/>
              <a:gd name="connsiteX6" fmla="*/ 4911213 w 10191135"/>
              <a:gd name="connsiteY6" fmla="*/ 5073445 h 5073445"/>
              <a:gd name="connsiteX7" fmla="*/ 0 w 10191135"/>
              <a:gd name="connsiteY7" fmla="*/ 4844845 h 5073445"/>
              <a:gd name="connsiteX8" fmla="*/ 339213 w 10191135"/>
              <a:gd name="connsiteY8" fmla="*/ 0 h 5073445"/>
              <a:gd name="connsiteX9" fmla="*/ 10191135 w 10191135"/>
              <a:gd name="connsiteY9" fmla="*/ 250723 h 5073445"/>
              <a:gd name="connsiteX10" fmla="*/ 9040761 w 10191135"/>
              <a:gd name="connsiteY10" fmla="*/ 3760839 h 5073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191135" h="5073445">
                <a:moveTo>
                  <a:pt x="9040761" y="3760839"/>
                </a:moveTo>
                <a:lnTo>
                  <a:pt x="5456903" y="3178278"/>
                </a:lnTo>
                <a:lnTo>
                  <a:pt x="5066071" y="3465871"/>
                </a:lnTo>
                <a:lnTo>
                  <a:pt x="5021826" y="3775587"/>
                </a:lnTo>
                <a:lnTo>
                  <a:pt x="4948084" y="4284407"/>
                </a:lnTo>
                <a:lnTo>
                  <a:pt x="5538019" y="4918587"/>
                </a:lnTo>
                <a:lnTo>
                  <a:pt x="4911213" y="5073445"/>
                </a:lnTo>
                <a:lnTo>
                  <a:pt x="0" y="4844845"/>
                </a:lnTo>
                <a:lnTo>
                  <a:pt x="339213" y="0"/>
                </a:lnTo>
                <a:lnTo>
                  <a:pt x="10191135" y="250723"/>
                </a:lnTo>
                <a:lnTo>
                  <a:pt x="9040761" y="376083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9D921BC2-7BBF-7649-27A6-FAD433E68FA2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3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727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799E1447-02DC-BE5B-1312-C341A58E92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8000"/>
                    </a14:imgEffect>
                    <a14:imgEffect>
                      <a14:saturation sat="0"/>
                    </a14:imgEffect>
                    <a14:imgEffect>
                      <a14:brightnessContrast bright="12000" contrast="-32000"/>
                    </a14:imgEffect>
                  </a14:imgLayer>
                </a14:imgProps>
              </a:ext>
            </a:extLst>
          </a:blip>
          <a:srcRect r="21969"/>
          <a:stretch/>
        </p:blipFill>
        <p:spPr>
          <a:xfrm>
            <a:off x="4573428" y="3003584"/>
            <a:ext cx="3455803" cy="3210679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</p:pic>
      <p:pic>
        <p:nvPicPr>
          <p:cNvPr id="23" name="Picture 5" descr="C:\Users\Matteo\Documents\research\presentations\2015_computational_seminar\xcyt1.gif">
            <a:extLst>
              <a:ext uri="{FF2B5EF4-FFF2-40B4-BE49-F238E27FC236}">
                <a16:creationId xmlns:a16="http://schemas.microsoft.com/office/drawing/2014/main" id="{6A036758-50FB-B808-9AED-86B9D6DAFE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16"/>
          <a:stretch/>
        </p:blipFill>
        <p:spPr bwMode="auto">
          <a:xfrm>
            <a:off x="1148482" y="1811533"/>
            <a:ext cx="3466562" cy="217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Google Shape;361;p56" descr="Google Shape;361;p56">
            <a:extLst>
              <a:ext uri="{FF2B5EF4-FFF2-40B4-BE49-F238E27FC236}">
                <a16:creationId xmlns:a16="http://schemas.microsoft.com/office/drawing/2014/main" id="{3ACF45D6-32C3-E09B-9914-FF22A592057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8280"/>
          <a:stretch/>
        </p:blipFill>
        <p:spPr>
          <a:xfrm>
            <a:off x="272583" y="1732110"/>
            <a:ext cx="538659" cy="4885603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Label">
            <a:extLst>
              <a:ext uri="{FF2B5EF4-FFF2-40B4-BE49-F238E27FC236}">
                <a16:creationId xmlns:a16="http://schemas.microsoft.com/office/drawing/2014/main" id="{3C38E8BF-B2E2-4390-615E-F3CD45322E92}"/>
              </a:ext>
            </a:extLst>
          </p:cNvPr>
          <p:cNvSpPr txBox="1"/>
          <p:nvPr/>
        </p:nvSpPr>
        <p:spPr>
          <a:xfrm>
            <a:off x="4794152" y="6153734"/>
            <a:ext cx="3192335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 defTabSz="914400">
              <a:defRPr sz="29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GB" sz="2800" dirty="0"/>
              <a:t>Torsional angles (</a:t>
            </a:r>
            <a:r>
              <a:rPr lang="en-GB" sz="2800" b="1" i="1" dirty="0"/>
              <a:t>2</a:t>
            </a:r>
            <a:r>
              <a:rPr lang="en-GB" sz="2800" dirty="0"/>
              <a:t>)</a:t>
            </a:r>
            <a:endParaRPr sz="2800" dirty="0"/>
          </a:p>
        </p:txBody>
      </p:sp>
      <p:sp>
        <p:nvSpPr>
          <p:cNvPr id="17" name="Label">
            <a:extLst>
              <a:ext uri="{FF2B5EF4-FFF2-40B4-BE49-F238E27FC236}">
                <a16:creationId xmlns:a16="http://schemas.microsoft.com/office/drawing/2014/main" id="{55EFCAFC-DA56-8F7C-6C35-F1518B3C87A3}"/>
              </a:ext>
            </a:extLst>
          </p:cNvPr>
          <p:cNvSpPr txBox="1"/>
          <p:nvPr/>
        </p:nvSpPr>
        <p:spPr>
          <a:xfrm>
            <a:off x="1994824" y="5821200"/>
            <a:ext cx="3192335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 defTabSz="914400">
              <a:defRPr sz="29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GB" sz="2800" dirty="0"/>
              <a:t>Pixels colour</a:t>
            </a:r>
          </a:p>
          <a:p>
            <a:r>
              <a:rPr lang="en-GB" sz="2800" dirty="0"/>
              <a:t>(28x28 = </a:t>
            </a:r>
            <a:r>
              <a:rPr lang="en-GB" sz="2800" b="1" i="1" dirty="0"/>
              <a:t>784</a:t>
            </a:r>
            <a:r>
              <a:rPr lang="en-GB" sz="2800" dirty="0"/>
              <a:t>)</a:t>
            </a:r>
            <a:endParaRPr sz="2800" dirty="0"/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A9EF904D-01B1-F8A7-27D9-053DD9D092FC}"/>
              </a:ext>
            </a:extLst>
          </p:cNvPr>
          <p:cNvSpPr/>
          <p:nvPr/>
        </p:nvSpPr>
        <p:spPr>
          <a:xfrm flipH="1">
            <a:off x="716459" y="6110459"/>
            <a:ext cx="1176278" cy="329612"/>
          </a:xfrm>
          <a:prstGeom prst="line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lIns="0" tIns="0" rIns="0" bIns="0"/>
          <a:lstStyle/>
          <a:p>
            <a:pPr defTabSz="457200">
              <a:defRPr sz="1400" b="0">
                <a:latin typeface="Arial"/>
                <a:ea typeface="Arial"/>
                <a:cs typeface="Arial"/>
                <a:sym typeface="Arial"/>
              </a:defRPr>
            </a:pPr>
            <a:endParaRPr sz="700" dirty="0"/>
          </a:p>
        </p:txBody>
      </p:sp>
      <p:sp>
        <p:nvSpPr>
          <p:cNvPr id="19" name="Label">
            <a:extLst>
              <a:ext uri="{FF2B5EF4-FFF2-40B4-BE49-F238E27FC236}">
                <a16:creationId xmlns:a16="http://schemas.microsoft.com/office/drawing/2014/main" id="{C2575BFE-5663-6CAC-29BB-09BDBF583E84}"/>
              </a:ext>
            </a:extLst>
          </p:cNvPr>
          <p:cNvSpPr txBox="1"/>
          <p:nvPr/>
        </p:nvSpPr>
        <p:spPr>
          <a:xfrm>
            <a:off x="1211661" y="4780702"/>
            <a:ext cx="2618370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 defTabSz="914400">
              <a:defRPr sz="29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GB" sz="2800" dirty="0"/>
              <a:t>Sphericity (</a:t>
            </a:r>
            <a:r>
              <a:rPr lang="en-GB" sz="2800" b="1" i="1" dirty="0"/>
              <a:t>1</a:t>
            </a:r>
            <a:r>
              <a:rPr lang="en-GB" sz="2800" dirty="0"/>
              <a:t>)</a:t>
            </a:r>
            <a:endParaRPr sz="2800" dirty="0"/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4F883641-9BE5-7657-E08F-4319D1A1E81D}"/>
              </a:ext>
            </a:extLst>
          </p:cNvPr>
          <p:cNvSpPr/>
          <p:nvPr/>
        </p:nvSpPr>
        <p:spPr>
          <a:xfrm flipV="1">
            <a:off x="2020687" y="3380874"/>
            <a:ext cx="389106" cy="1373872"/>
          </a:xfrm>
          <a:prstGeom prst="line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lIns="0" tIns="0" rIns="0" bIns="0"/>
          <a:lstStyle/>
          <a:p>
            <a:pPr defTabSz="457200">
              <a:defRPr sz="1400" b="0">
                <a:latin typeface="Arial"/>
                <a:ea typeface="Arial"/>
                <a:cs typeface="Arial"/>
                <a:sym typeface="Arial"/>
              </a:defRPr>
            </a:pPr>
            <a:endParaRPr sz="7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F9651D-CF50-0A5E-0B12-5732C23B4935}"/>
              </a:ext>
            </a:extLst>
          </p:cNvPr>
          <p:cNvGrpSpPr/>
          <p:nvPr/>
        </p:nvGrpSpPr>
        <p:grpSpPr>
          <a:xfrm>
            <a:off x="5097187" y="1635858"/>
            <a:ext cx="2473305" cy="1325563"/>
            <a:chOff x="332686" y="3011782"/>
            <a:chExt cx="1943101" cy="1041401"/>
          </a:xfrm>
        </p:grpSpPr>
        <p:pic>
          <p:nvPicPr>
            <p:cNvPr id="32" name="Image" descr="Image">
              <a:extLst>
                <a:ext uri="{FF2B5EF4-FFF2-40B4-BE49-F238E27FC236}">
                  <a16:creationId xmlns:a16="http://schemas.microsoft.com/office/drawing/2014/main" id="{D860EE24-FA11-DE6B-9EB0-8E50432FD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2686" y="3011782"/>
              <a:ext cx="1943101" cy="10414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3" name="Connection Line">
              <a:extLst>
                <a:ext uri="{FF2B5EF4-FFF2-40B4-BE49-F238E27FC236}">
                  <a16:creationId xmlns:a16="http://schemas.microsoft.com/office/drawing/2014/main" id="{A0BAE2DC-B974-B88F-66F7-5AEFF5DCE12F}"/>
                </a:ext>
              </a:extLst>
            </p:cNvPr>
            <p:cNvSpPr/>
            <p:nvPr/>
          </p:nvSpPr>
          <p:spPr>
            <a:xfrm>
              <a:off x="1083062" y="3343368"/>
              <a:ext cx="172146" cy="401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59" h="21600" extrusionOk="0">
                  <a:moveTo>
                    <a:pt x="16259" y="21600"/>
                  </a:moveTo>
                  <a:cubicBezTo>
                    <a:pt x="-4113" y="17027"/>
                    <a:pt x="-5341" y="9827"/>
                    <a:pt x="12576" y="0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/>
            <a:lstStyle/>
            <a:p>
              <a:endParaRPr sz="900"/>
            </a:p>
          </p:txBody>
        </p:sp>
        <p:sp>
          <p:nvSpPr>
            <p:cNvPr id="34" name="Connection Line">
              <a:extLst>
                <a:ext uri="{FF2B5EF4-FFF2-40B4-BE49-F238E27FC236}">
                  <a16:creationId xmlns:a16="http://schemas.microsoft.com/office/drawing/2014/main" id="{10B1B3DD-D139-C0B2-E231-AA8643DF6441}"/>
                </a:ext>
              </a:extLst>
            </p:cNvPr>
            <p:cNvSpPr/>
            <p:nvPr/>
          </p:nvSpPr>
          <p:spPr>
            <a:xfrm>
              <a:off x="1337098" y="3330427"/>
              <a:ext cx="172146" cy="401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59" h="21600" extrusionOk="0">
                  <a:moveTo>
                    <a:pt x="0" y="21600"/>
                  </a:moveTo>
                  <a:cubicBezTo>
                    <a:pt x="20372" y="17027"/>
                    <a:pt x="21600" y="9827"/>
                    <a:pt x="3683" y="0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/>
            <a:lstStyle/>
            <a:p>
              <a:endParaRPr sz="900" dirty="0"/>
            </a:p>
          </p:txBody>
        </p:sp>
        <p:sp>
          <p:nvSpPr>
            <p:cNvPr id="35" name="φ">
              <a:extLst>
                <a:ext uri="{FF2B5EF4-FFF2-40B4-BE49-F238E27FC236}">
                  <a16:creationId xmlns:a16="http://schemas.microsoft.com/office/drawing/2014/main" id="{A6D1C304-055A-060F-98E5-4085261F7D92}"/>
                </a:ext>
              </a:extLst>
            </p:cNvPr>
            <p:cNvSpPr txBox="1"/>
            <p:nvPr/>
          </p:nvSpPr>
          <p:spPr>
            <a:xfrm>
              <a:off x="975666" y="3273116"/>
              <a:ext cx="161904" cy="2359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 algn="l" defTabSz="584200">
                <a:defRPr sz="2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2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φ</a:t>
              </a:r>
            </a:p>
          </p:txBody>
        </p:sp>
        <p:sp>
          <p:nvSpPr>
            <p:cNvPr id="36" name="ψ">
              <a:extLst>
                <a:ext uri="{FF2B5EF4-FFF2-40B4-BE49-F238E27FC236}">
                  <a16:creationId xmlns:a16="http://schemas.microsoft.com/office/drawing/2014/main" id="{5E504478-B9B5-FEE2-529D-E56C441E1AE8}"/>
                </a:ext>
              </a:extLst>
            </p:cNvPr>
            <p:cNvSpPr txBox="1"/>
            <p:nvPr/>
          </p:nvSpPr>
          <p:spPr>
            <a:xfrm>
              <a:off x="1494000" y="3272875"/>
              <a:ext cx="166712" cy="2359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 algn="l" defTabSz="584200">
                <a:defRPr sz="2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2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ψ</a:t>
              </a:r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2B1FA349-7873-FAC0-8E98-D745D3D55CDD}"/>
              </a:ext>
            </a:extLst>
          </p:cNvPr>
          <p:cNvSpPr txBox="1">
            <a:spLocks/>
          </p:cNvSpPr>
          <p:nvPr/>
        </p:nvSpPr>
        <p:spPr>
          <a:xfrm>
            <a:off x="213569" y="-161787"/>
            <a:ext cx="1176989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CH" sz="4400" b="1" i="1" dirty="0">
                <a:solidFill>
                  <a:schemeClr val="accent5">
                    <a:lumMod val="50000"/>
                  </a:schemeClr>
                </a:solidFill>
              </a:rPr>
              <a:t>features</a:t>
            </a:r>
            <a:r>
              <a:rPr lang="it-CH" sz="4400" b="1" dirty="0">
                <a:solidFill>
                  <a:schemeClr val="accent5">
                    <a:lumMod val="50000"/>
                  </a:schemeClr>
                </a:solidFill>
              </a:rPr>
              <a:t> are possible ways to represent data</a:t>
            </a:r>
          </a:p>
        </p:txBody>
      </p:sp>
      <p:pic>
        <p:nvPicPr>
          <p:cNvPr id="2" name="f113move.mpg" descr="f113move.mpg">
            <a:extLst>
              <a:ext uri="{FF2B5EF4-FFF2-40B4-BE49-F238E27FC236}">
                <a16:creationId xmlns:a16="http://schemas.microsoft.com/office/drawing/2014/main" id="{2B764860-E580-0A8C-ED32-FF1E5B645091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69272" y="2223406"/>
            <a:ext cx="3971163" cy="321475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Label">
            <a:extLst>
              <a:ext uri="{FF2B5EF4-FFF2-40B4-BE49-F238E27FC236}">
                <a16:creationId xmlns:a16="http://schemas.microsoft.com/office/drawing/2014/main" id="{00FDE1AA-179F-C24F-1A8B-F0461C884973}"/>
              </a:ext>
            </a:extLst>
          </p:cNvPr>
          <p:cNvSpPr txBox="1"/>
          <p:nvPr/>
        </p:nvSpPr>
        <p:spPr>
          <a:xfrm>
            <a:off x="8398608" y="5774000"/>
            <a:ext cx="3971163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algn="l" defTabSz="914400">
              <a:defRPr sz="29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GB" sz="2800" dirty="0"/>
              <a:t>atomic positions (</a:t>
            </a:r>
            <a:r>
              <a:rPr lang="en-GB" sz="2800" b="1" i="1" dirty="0"/>
              <a:t>459</a:t>
            </a:r>
            <a:r>
              <a:rPr lang="en-GB" sz="2800" dirty="0"/>
              <a:t>)</a:t>
            </a:r>
          </a:p>
          <a:p>
            <a:r>
              <a:rPr lang="en-GB" sz="2800" dirty="0"/>
              <a:t>atomic distances (</a:t>
            </a:r>
            <a:r>
              <a:rPr lang="en-GB" sz="2800" b="1" i="1" dirty="0"/>
              <a:t>3</a:t>
            </a:r>
            <a:r>
              <a:rPr lang="en-GB" sz="2800" dirty="0"/>
              <a:t>)</a:t>
            </a:r>
            <a:endParaRPr sz="28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4621FE8-91EA-AB78-04BA-0461B71468E5}"/>
              </a:ext>
            </a:extLst>
          </p:cNvPr>
          <p:cNvGrpSpPr/>
          <p:nvPr/>
        </p:nvGrpSpPr>
        <p:grpSpPr>
          <a:xfrm>
            <a:off x="8858656" y="4019878"/>
            <a:ext cx="1532467" cy="254000"/>
            <a:chOff x="7509933" y="4461933"/>
            <a:chExt cx="1532467" cy="254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75B1C99-D511-1E66-8703-99DB3088538C}"/>
                </a:ext>
              </a:extLst>
            </p:cNvPr>
            <p:cNvCxnSpPr>
              <a:cxnSpLocks/>
            </p:cNvCxnSpPr>
            <p:nvPr/>
          </p:nvCxnSpPr>
          <p:spPr>
            <a:xfrm>
              <a:off x="7509933" y="4563533"/>
              <a:ext cx="719667" cy="84667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B365EE6-C6D9-2BF1-9C26-17DCBECBCB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9933" y="4461933"/>
              <a:ext cx="1532467" cy="10160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8A1AC3-425C-A52A-E076-E0F30F51EE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0600" y="4461933"/>
              <a:ext cx="431800" cy="25400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50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415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3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4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4" grpId="0" animBg="1"/>
      <p:bldP spid="17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4562B0-E8CA-2830-B6CD-94828C646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687" y="1501568"/>
            <a:ext cx="5966862" cy="8309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b="1" dirty="0"/>
              <a:t>Task: predict the weather in Edinburgh        </a:t>
            </a:r>
          </a:p>
          <a:p>
            <a:pPr marL="0" indent="0">
              <a:buNone/>
            </a:pPr>
            <a:r>
              <a:rPr lang="en-GB" b="1" dirty="0"/>
              <a:t>          using historical data</a:t>
            </a:r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B3DD9-821F-0863-C747-709CA645E8E7}"/>
              </a:ext>
            </a:extLst>
          </p:cNvPr>
          <p:cNvSpPr txBox="1"/>
          <p:nvPr/>
        </p:nvSpPr>
        <p:spPr>
          <a:xfrm>
            <a:off x="620829" y="3883581"/>
            <a:ext cx="25218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{</a:t>
            </a:r>
            <a:r>
              <a:rPr lang="en-GB" sz="2400" dirty="0">
                <a:solidFill>
                  <a:srgbClr val="0070C0"/>
                </a:solidFill>
              </a:rPr>
              <a:t>Temperature (C)</a:t>
            </a:r>
            <a:r>
              <a:rPr lang="en-GB" sz="2400" dirty="0"/>
              <a:t>,</a:t>
            </a:r>
          </a:p>
          <a:p>
            <a:r>
              <a:rPr lang="en-GB" sz="2400" dirty="0">
                <a:solidFill>
                  <a:srgbClr val="0070C0"/>
                </a:solidFill>
              </a:rPr>
              <a:t> Temperature (K)</a:t>
            </a:r>
            <a:r>
              <a:rPr lang="en-GB" sz="2400" dirty="0"/>
              <a:t>,</a:t>
            </a:r>
          </a:p>
          <a:p>
            <a:r>
              <a:rPr lang="en-GB" sz="2400" dirty="0">
                <a:solidFill>
                  <a:srgbClr val="0070C0"/>
                </a:solidFill>
              </a:rPr>
              <a:t> Humidity (g/m</a:t>
            </a:r>
            <a:r>
              <a:rPr lang="en-GB" sz="2400" baseline="30000" dirty="0">
                <a:solidFill>
                  <a:srgbClr val="0070C0"/>
                </a:solidFill>
              </a:rPr>
              <a:t>3</a:t>
            </a:r>
            <a:r>
              <a:rPr lang="en-GB" sz="2400" dirty="0">
                <a:solidFill>
                  <a:srgbClr val="0070C0"/>
                </a:solidFill>
              </a:rPr>
              <a:t>)</a:t>
            </a:r>
            <a:r>
              <a:rPr lang="en-GB" sz="2400" dirty="0"/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3D296F-5231-CE29-2D9D-4A4C2A8D50A2}"/>
              </a:ext>
            </a:extLst>
          </p:cNvPr>
          <p:cNvSpPr txBox="1"/>
          <p:nvPr/>
        </p:nvSpPr>
        <p:spPr>
          <a:xfrm>
            <a:off x="4169343" y="3883581"/>
            <a:ext cx="39110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{</a:t>
            </a:r>
            <a:r>
              <a:rPr lang="en-GB" sz="2400" dirty="0">
                <a:solidFill>
                  <a:srgbClr val="0070C0"/>
                </a:solidFill>
              </a:rPr>
              <a:t>Temperature (C)</a:t>
            </a:r>
            <a:r>
              <a:rPr lang="en-GB" sz="2400" dirty="0"/>
              <a:t>,</a:t>
            </a:r>
          </a:p>
          <a:p>
            <a:r>
              <a:rPr lang="en-GB" sz="2400" dirty="0">
                <a:solidFill>
                  <a:srgbClr val="0070C0"/>
                </a:solidFill>
              </a:rPr>
              <a:t> Swiss cheese export (£)</a:t>
            </a:r>
            <a:r>
              <a:rPr lang="en-GB" sz="2400" dirty="0"/>
              <a:t>,</a:t>
            </a:r>
          </a:p>
          <a:p>
            <a:r>
              <a:rPr lang="en-GB" sz="2400" dirty="0">
                <a:solidFill>
                  <a:srgbClr val="0070C0"/>
                </a:solidFill>
              </a:rPr>
              <a:t> Humidity (g/m</a:t>
            </a:r>
            <a:r>
              <a:rPr lang="en-GB" sz="2400" baseline="30000" dirty="0">
                <a:solidFill>
                  <a:srgbClr val="0070C0"/>
                </a:solidFill>
              </a:rPr>
              <a:t>3</a:t>
            </a:r>
            <a:r>
              <a:rPr lang="en-GB" sz="2400" dirty="0">
                <a:solidFill>
                  <a:srgbClr val="0070C0"/>
                </a:solidFill>
              </a:rPr>
              <a:t>)</a:t>
            </a:r>
            <a:r>
              <a:rPr lang="en-GB" sz="2400" dirty="0"/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4FA731-5692-6CAE-D24E-6A6611A75FD7}"/>
              </a:ext>
            </a:extLst>
          </p:cNvPr>
          <p:cNvSpPr txBox="1"/>
          <p:nvPr/>
        </p:nvSpPr>
        <p:spPr>
          <a:xfrm>
            <a:off x="7772401" y="3883581"/>
            <a:ext cx="35565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{</a:t>
            </a:r>
            <a:r>
              <a:rPr lang="en-GB" sz="2400" dirty="0">
                <a:solidFill>
                  <a:srgbClr val="0070C0"/>
                </a:solidFill>
              </a:rPr>
              <a:t>Avg. gas expenditure (£)</a:t>
            </a:r>
            <a:r>
              <a:rPr lang="en-GB" sz="2400" dirty="0"/>
              <a:t>,</a:t>
            </a:r>
          </a:p>
          <a:p>
            <a:r>
              <a:rPr lang="en-GB" sz="2400" dirty="0">
                <a:solidFill>
                  <a:srgbClr val="0070C0"/>
                </a:solidFill>
              </a:rPr>
              <a:t> Heat strokes (#)</a:t>
            </a:r>
            <a:r>
              <a:rPr lang="en-GB" sz="2400" dirty="0"/>
              <a:t>,</a:t>
            </a:r>
          </a:p>
          <a:p>
            <a:r>
              <a:rPr lang="en-GB" sz="2400" dirty="0">
                <a:solidFill>
                  <a:srgbClr val="0070C0"/>
                </a:solidFill>
              </a:rPr>
              <a:t> Slipping accidents (#)</a:t>
            </a:r>
            <a:r>
              <a:rPr lang="en-GB" sz="2400" dirty="0"/>
              <a:t>,</a:t>
            </a:r>
          </a:p>
          <a:p>
            <a:r>
              <a:rPr lang="en-GB" sz="2400" dirty="0"/>
              <a:t> </a:t>
            </a:r>
            <a:r>
              <a:rPr lang="en-GB" sz="2400" dirty="0">
                <a:solidFill>
                  <a:srgbClr val="0070C0"/>
                </a:solidFill>
              </a:rPr>
              <a:t>Sunscreen sold (£)</a:t>
            </a:r>
            <a:r>
              <a:rPr lang="en-GB" sz="2400" dirty="0"/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15E63F-01A7-A4DF-8CD9-E143F5A78F5C}"/>
              </a:ext>
            </a:extLst>
          </p:cNvPr>
          <p:cNvSpPr txBox="1"/>
          <p:nvPr/>
        </p:nvSpPr>
        <p:spPr>
          <a:xfrm>
            <a:off x="1257701" y="2681202"/>
            <a:ext cx="46810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dirty="0"/>
              <a:t>data = {</a:t>
            </a:r>
            <a:r>
              <a:rPr lang="en-GB" sz="2400" dirty="0">
                <a:solidFill>
                  <a:srgbClr val="0070C0"/>
                </a:solidFill>
              </a:rPr>
              <a:t>X</a:t>
            </a:r>
            <a:r>
              <a:rPr lang="en-GB" sz="2400" dirty="0"/>
              <a:t>, </a:t>
            </a:r>
            <a:r>
              <a:rPr lang="en-GB" sz="2400" dirty="0">
                <a:solidFill>
                  <a:srgbClr val="0070C0"/>
                </a:solidFill>
              </a:rPr>
              <a:t>Y</a:t>
            </a:r>
            <a:r>
              <a:rPr lang="en-GB" sz="2400" dirty="0"/>
              <a:t>, </a:t>
            </a:r>
            <a:r>
              <a:rPr lang="en-GB" sz="2400" dirty="0">
                <a:solidFill>
                  <a:srgbClr val="0070C0"/>
                </a:solidFill>
              </a:rPr>
              <a:t>Z</a:t>
            </a:r>
            <a:r>
              <a:rPr lang="en-GB" sz="2400" dirty="0"/>
              <a:t>} → sun, rain, snow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719C36-7204-A23E-646F-12BE9A55EEC3}"/>
              </a:ext>
            </a:extLst>
          </p:cNvPr>
          <p:cNvSpPr txBox="1"/>
          <p:nvPr/>
        </p:nvSpPr>
        <p:spPr>
          <a:xfrm>
            <a:off x="7859027" y="5517300"/>
            <a:ext cx="39615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4 features connected to another quantity temperature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468A07-1D88-1471-4E7E-582EEDA86C29}"/>
              </a:ext>
            </a:extLst>
          </p:cNvPr>
          <p:cNvSpPr txBox="1"/>
          <p:nvPr/>
        </p:nvSpPr>
        <p:spPr>
          <a:xfrm>
            <a:off x="4169343" y="5517300"/>
            <a:ext cx="24335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2 relevant features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0C9AC4-A817-2C7F-5317-555701349D86}"/>
              </a:ext>
            </a:extLst>
          </p:cNvPr>
          <p:cNvSpPr txBox="1"/>
          <p:nvPr/>
        </p:nvSpPr>
        <p:spPr>
          <a:xfrm>
            <a:off x="582329" y="5517300"/>
            <a:ext cx="25218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2 decorrelated features</a:t>
            </a:r>
          </a:p>
        </p:txBody>
      </p:sp>
      <p:pic>
        <p:nvPicPr>
          <p:cNvPr id="21" name="Picture 20" descr="A rainbow over a river with buildings and trees&#10;&#10;Description automatically generated">
            <a:extLst>
              <a:ext uri="{FF2B5EF4-FFF2-40B4-BE49-F238E27FC236}">
                <a16:creationId xmlns:a16="http://schemas.microsoft.com/office/drawing/2014/main" id="{0F29E401-8D28-4DEA-0CFC-83C4935F22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95"/>
          <a:stretch/>
        </p:blipFill>
        <p:spPr>
          <a:xfrm>
            <a:off x="7280709" y="1289492"/>
            <a:ext cx="4048224" cy="2291414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1A7D84-5CA1-B1EE-B2DA-CB2A4F479E22}"/>
              </a:ext>
            </a:extLst>
          </p:cNvPr>
          <p:cNvCxnSpPr>
            <a:cxnSpLocks/>
          </p:cNvCxnSpPr>
          <p:nvPr/>
        </p:nvCxnSpPr>
        <p:spPr>
          <a:xfrm>
            <a:off x="762801" y="4511000"/>
            <a:ext cx="208868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7BC2F57-BA25-3429-3F03-E6A7B359A51B}"/>
              </a:ext>
            </a:extLst>
          </p:cNvPr>
          <p:cNvCxnSpPr>
            <a:cxnSpLocks/>
          </p:cNvCxnSpPr>
          <p:nvPr/>
        </p:nvCxnSpPr>
        <p:spPr>
          <a:xfrm>
            <a:off x="4305699" y="4511000"/>
            <a:ext cx="293891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D872375-F7EF-23F7-F154-5A115A814DC3}"/>
              </a:ext>
            </a:extLst>
          </p:cNvPr>
          <p:cNvSpPr txBox="1">
            <a:spLocks/>
          </p:cNvSpPr>
          <p:nvPr/>
        </p:nvSpPr>
        <p:spPr>
          <a:xfrm>
            <a:off x="69185" y="-294139"/>
            <a:ext cx="1176989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CH" sz="4400" b="1" dirty="0">
                <a:solidFill>
                  <a:schemeClr val="accent5">
                    <a:lumMod val="50000"/>
                  </a:schemeClr>
                </a:solidFill>
              </a:rPr>
              <a:t>Not all features are useful</a:t>
            </a:r>
          </a:p>
        </p:txBody>
      </p:sp>
    </p:spTree>
    <p:extLst>
      <p:ext uri="{BB962C8B-B14F-4D97-AF65-F5344CB8AC3E}">
        <p14:creationId xmlns:p14="http://schemas.microsoft.com/office/powerpoint/2010/main" val="272483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4" grpId="0"/>
      <p:bldP spid="16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4F92A7E-D4B9-3FE9-FBB1-0CA9ECA08B6E}"/>
              </a:ext>
            </a:extLst>
          </p:cNvPr>
          <p:cNvSpPr txBox="1">
            <a:spLocks/>
          </p:cNvSpPr>
          <p:nvPr/>
        </p:nvSpPr>
        <p:spPr>
          <a:xfrm>
            <a:off x="514350" y="-101632"/>
            <a:ext cx="1056322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CH" sz="4400" b="1" dirty="0">
                <a:solidFill>
                  <a:schemeClr val="accent5">
                    <a:lumMod val="50000"/>
                  </a:schemeClr>
                </a:solidFill>
              </a:rPr>
              <a:t>Curse of dimensionality</a:t>
            </a:r>
          </a:p>
        </p:txBody>
      </p:sp>
      <p:pic>
        <p:nvPicPr>
          <p:cNvPr id="19" name="Picture 18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8D671DDF-1DFF-4F4C-90A2-DEC370258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578" y="1259508"/>
            <a:ext cx="3957983" cy="3957983"/>
          </a:xfrm>
          <a:prstGeom prst="rect">
            <a:avLst/>
          </a:prstGeom>
        </p:spPr>
      </p:pic>
      <p:pic>
        <p:nvPicPr>
          <p:cNvPr id="21" name="Picture 20" descr="A graph of a graph with red dots and numbers&#10;&#10;Description automatically generated with medium confidence">
            <a:extLst>
              <a:ext uri="{FF2B5EF4-FFF2-40B4-BE49-F238E27FC236}">
                <a16:creationId xmlns:a16="http://schemas.microsoft.com/office/drawing/2014/main" id="{88059534-F642-4ECF-98FE-AA436B80AD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6" t="13541" r="17014" b="6598"/>
          <a:stretch/>
        </p:blipFill>
        <p:spPr>
          <a:xfrm>
            <a:off x="8315972" y="1549399"/>
            <a:ext cx="3576324" cy="35052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AE9B3A8-159C-2FA0-9C38-D5A222FE54D3}"/>
              </a:ext>
            </a:extLst>
          </p:cNvPr>
          <p:cNvGrpSpPr/>
          <p:nvPr/>
        </p:nvGrpSpPr>
        <p:grpSpPr>
          <a:xfrm>
            <a:off x="119352" y="2730295"/>
            <a:ext cx="3957984" cy="1143408"/>
            <a:chOff x="828025" y="5148238"/>
            <a:chExt cx="4572010" cy="1320792"/>
          </a:xfrm>
        </p:grpSpPr>
        <p:pic>
          <p:nvPicPr>
            <p:cNvPr id="17" name="Picture 16" descr="A line of red and blue dots&#10;&#10;Description automatically generated">
              <a:extLst>
                <a:ext uri="{FF2B5EF4-FFF2-40B4-BE49-F238E27FC236}">
                  <a16:creationId xmlns:a16="http://schemas.microsoft.com/office/drawing/2014/main" id="{F48428E4-4F09-E9C8-3148-5665D7F5B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026" y="5148238"/>
              <a:ext cx="4572009" cy="914402"/>
            </a:xfrm>
            <a:prstGeom prst="rect">
              <a:avLst/>
            </a:prstGeom>
          </p:spPr>
        </p:pic>
        <p:pic>
          <p:nvPicPr>
            <p:cNvPr id="22" name="Picture 21" descr="A graph with red and blue dots&#10;&#10;Description automatically generated">
              <a:extLst>
                <a:ext uri="{FF2B5EF4-FFF2-40B4-BE49-F238E27FC236}">
                  <a16:creationId xmlns:a16="http://schemas.microsoft.com/office/drawing/2014/main" id="{C829D12B-81A6-9186-6690-27291D3AF7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167"/>
            <a:stretch/>
          </p:blipFill>
          <p:spPr>
            <a:xfrm>
              <a:off x="828025" y="5973735"/>
              <a:ext cx="4572009" cy="495295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889762E5-D9B9-EA17-15AF-8177B1A115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727" y="5642490"/>
                <a:ext cx="12176964" cy="1215509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Distances between </a:t>
                </a:r>
                <a:r>
                  <a:rPr lang="en-GB" i="1" dirty="0"/>
                  <a:t>M</a:t>
                </a:r>
                <a:r>
                  <a:rPr lang="en-GB" dirty="0"/>
                  <a:t> data points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GB" b="1" dirty="0"/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GB" dirty="0"/>
                  <a:t>increase, when </a:t>
                </a:r>
                <a:r>
                  <a:rPr lang="en-GB" i="1" dirty="0"/>
                  <a:t>N</a:t>
                </a:r>
                <a:r>
                  <a:rPr lang="en-GB" dirty="0"/>
                  <a:t> increases</a:t>
                </a:r>
              </a:p>
              <a:p>
                <a:pPr marL="0" indent="0">
                  <a:buNone/>
                </a:pPr>
                <a:r>
                  <a:rPr lang="en-GB" b="1" dirty="0"/>
                  <a:t>Problem: </a:t>
                </a:r>
                <a:r>
                  <a:rPr lang="en-GB" dirty="0"/>
                  <a:t>less data density increases uncertainty on underlying data structure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889762E5-D9B9-EA17-15AF-8177B1A115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727" y="5642490"/>
                <a:ext cx="12176964" cy="1215509"/>
              </a:xfrm>
              <a:blipFill>
                <a:blip r:embed="rId6"/>
                <a:stretch>
                  <a:fillRect l="-1001" t="-85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B477723-E022-9EF4-3DC4-F247A7D1CEB0}"/>
                  </a:ext>
                </a:extLst>
              </p:cNvPr>
              <p:cNvSpPr txBox="1"/>
              <p:nvPr/>
            </p:nvSpPr>
            <p:spPr>
              <a:xfrm>
                <a:off x="912436" y="4121808"/>
                <a:ext cx="2540628" cy="14368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ra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B477723-E022-9EF4-3DC4-F247A7D1C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36" y="4121808"/>
                <a:ext cx="2540628" cy="14368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431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line&#10;&#10;Description automatically generated">
            <a:extLst>
              <a:ext uri="{FF2B5EF4-FFF2-40B4-BE49-F238E27FC236}">
                <a16:creationId xmlns:a16="http://schemas.microsoft.com/office/drawing/2014/main" id="{6E8A8E20-9A05-3FB0-90E8-52F4ECD3B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584" y="1223931"/>
            <a:ext cx="4234832" cy="4234832"/>
          </a:xfrm>
          <a:prstGeom prst="rect">
            <a:avLst/>
          </a:prstGeom>
        </p:spPr>
      </p:pic>
      <p:pic>
        <p:nvPicPr>
          <p:cNvPr id="5" name="Picture 4" descr="A graph of a line&#10;&#10;Description automatically generated">
            <a:extLst>
              <a:ext uri="{FF2B5EF4-FFF2-40B4-BE49-F238E27FC236}">
                <a16:creationId xmlns:a16="http://schemas.microsoft.com/office/drawing/2014/main" id="{04C3483B-C6CB-C829-9CC7-6968ADC7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584" y="1223931"/>
            <a:ext cx="4234832" cy="4234832"/>
          </a:xfrm>
          <a:prstGeom prst="rect">
            <a:avLst/>
          </a:prstGeom>
        </p:spPr>
      </p:pic>
      <p:pic>
        <p:nvPicPr>
          <p:cNvPr id="6" name="Picture 5" descr="A graph of a line&#10;&#10;Description automatically generated">
            <a:extLst>
              <a:ext uri="{FF2B5EF4-FFF2-40B4-BE49-F238E27FC236}">
                <a16:creationId xmlns:a16="http://schemas.microsoft.com/office/drawing/2014/main" id="{1CD8BD6B-7B2F-34CC-6ADF-3B76B69EA1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584" y="1223931"/>
            <a:ext cx="4234832" cy="4234832"/>
          </a:xfrm>
          <a:prstGeom prst="rect">
            <a:avLst/>
          </a:prstGeom>
        </p:spPr>
      </p:pic>
      <p:pic>
        <p:nvPicPr>
          <p:cNvPr id="7" name="Picture 6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8306DA92-A17A-C065-9A49-EA9F68D08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584" y="940617"/>
            <a:ext cx="4559241" cy="455924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CA3BA56-BBE5-B4E3-0759-758E076AF21F}"/>
              </a:ext>
            </a:extLst>
          </p:cNvPr>
          <p:cNvSpPr txBox="1">
            <a:spLocks/>
          </p:cNvSpPr>
          <p:nvPr/>
        </p:nvSpPr>
        <p:spPr>
          <a:xfrm>
            <a:off x="514350" y="-101632"/>
            <a:ext cx="1056322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CH" sz="4400" b="1" dirty="0">
                <a:solidFill>
                  <a:schemeClr val="accent5">
                    <a:lumMod val="50000"/>
                  </a:schemeClr>
                </a:solidFill>
              </a:rPr>
              <a:t>[Extra]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209E705-84D2-18EF-6552-9D6EE1C3D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727" y="5642490"/>
                <a:ext cx="12176964" cy="1215509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Distances between </a:t>
                </a:r>
                <a:r>
                  <a:rPr lang="en-GB" i="1" dirty="0"/>
                  <a:t>M</a:t>
                </a:r>
                <a:r>
                  <a:rPr lang="en-GB" dirty="0"/>
                  <a:t> data points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GB" b="1" dirty="0"/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GB" dirty="0"/>
                  <a:t>increase, when </a:t>
                </a:r>
                <a:r>
                  <a:rPr lang="en-GB" i="1" dirty="0"/>
                  <a:t>N</a:t>
                </a:r>
                <a:r>
                  <a:rPr lang="en-GB" dirty="0"/>
                  <a:t> increases</a:t>
                </a:r>
              </a:p>
              <a:p>
                <a:pPr marL="0" indent="0">
                  <a:buNone/>
                </a:pPr>
                <a:r>
                  <a:rPr lang="en-GB" b="1" dirty="0"/>
                  <a:t>Problem: </a:t>
                </a:r>
                <a:r>
                  <a:rPr lang="en-GB" dirty="0"/>
                  <a:t>less data density increases uncertainty on underlying data structure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209E705-84D2-18EF-6552-9D6EE1C3D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727" y="5642490"/>
                <a:ext cx="12176964" cy="1215509"/>
              </a:xfrm>
              <a:blipFill>
                <a:blip r:embed="rId6"/>
                <a:stretch>
                  <a:fillRect l="-1001" t="-85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85DDEF-EAF6-C7E8-A5C4-AB0909C6C5BE}"/>
                  </a:ext>
                </a:extLst>
              </p:cNvPr>
              <p:cNvSpPr txBox="1"/>
              <p:nvPr/>
            </p:nvSpPr>
            <p:spPr>
              <a:xfrm>
                <a:off x="912436" y="4121808"/>
                <a:ext cx="2540628" cy="14368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ra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85DDEF-EAF6-C7E8-A5C4-AB0909C6C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36" y="4121808"/>
                <a:ext cx="2540628" cy="14368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672DD26-BAE0-A11D-7170-AA91E37A4616}"/>
              </a:ext>
            </a:extLst>
          </p:cNvPr>
          <p:cNvSpPr txBox="1"/>
          <p:nvPr/>
        </p:nvSpPr>
        <p:spPr>
          <a:xfrm>
            <a:off x="8740539" y="2608412"/>
            <a:ext cx="25735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Distribution of pairwise</a:t>
            </a:r>
          </a:p>
          <a:p>
            <a:pPr algn="ctr"/>
            <a:r>
              <a:rPr lang="en-GB" dirty="0"/>
              <a:t>distances between points</a:t>
            </a:r>
          </a:p>
          <a:p>
            <a:pPr algn="ctr"/>
            <a:r>
              <a:rPr lang="en-GB" dirty="0"/>
              <a:t>shown in previous slide</a:t>
            </a:r>
          </a:p>
        </p:txBody>
      </p:sp>
    </p:spTree>
    <p:extLst>
      <p:ext uri="{BB962C8B-B14F-4D97-AF65-F5344CB8AC3E}">
        <p14:creationId xmlns:p14="http://schemas.microsoft.com/office/powerpoint/2010/main" val="256417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7CB8F-BB0E-77F5-5D55-95A140562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3795"/>
            <a:ext cx="10757170" cy="5032105"/>
          </a:xfrm>
        </p:spPr>
        <p:txBody>
          <a:bodyPr>
            <a:noAutofit/>
          </a:bodyPr>
          <a:lstStyle/>
          <a:p>
            <a:r>
              <a:rPr lang="en-GB" sz="3000" dirty="0"/>
              <a:t>Chose appropriate features [expert user]</a:t>
            </a:r>
          </a:p>
          <a:p>
            <a:pPr marL="0" indent="0">
              <a:buNone/>
            </a:pPr>
            <a:endParaRPr lang="en-GB" sz="3000" dirty="0"/>
          </a:p>
          <a:p>
            <a:r>
              <a:rPr lang="en-GB" sz="3000" dirty="0"/>
              <a:t>Remove features</a:t>
            </a:r>
          </a:p>
          <a:p>
            <a:endParaRPr lang="en-GB" sz="3000" dirty="0"/>
          </a:p>
          <a:p>
            <a:r>
              <a:rPr lang="en-GB" sz="3000" dirty="0"/>
              <a:t>Find a lower dimensional representation </a:t>
            </a:r>
            <a:r>
              <a:rPr lang="en-GB" sz="3000" i="1" dirty="0"/>
              <a:t>E</a:t>
            </a:r>
            <a:r>
              <a:rPr lang="en-GB" sz="3000" dirty="0"/>
              <a:t> of features </a:t>
            </a:r>
            <a:r>
              <a:rPr lang="en-GB" sz="3000" i="1" dirty="0"/>
              <a:t>X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7C2D554-6AC5-7A50-F293-6E85892C95F7}"/>
              </a:ext>
            </a:extLst>
          </p:cNvPr>
          <p:cNvSpPr txBox="1">
            <a:spLocks/>
          </p:cNvSpPr>
          <p:nvPr/>
        </p:nvSpPr>
        <p:spPr>
          <a:xfrm>
            <a:off x="514350" y="-101632"/>
            <a:ext cx="1056322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CH" sz="4400" b="1" dirty="0">
                <a:solidFill>
                  <a:schemeClr val="accent5">
                    <a:lumMod val="50000"/>
                  </a:schemeClr>
                </a:solidFill>
              </a:rPr>
              <a:t>Reducing features increases data density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8E879E-2A78-68C9-7CE6-840ADC25E7FF}"/>
              </a:ext>
            </a:extLst>
          </p:cNvPr>
          <p:cNvSpPr txBox="1"/>
          <p:nvPr/>
        </p:nvSpPr>
        <p:spPr>
          <a:xfrm>
            <a:off x="4417099" y="4405535"/>
            <a:ext cx="35557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800" dirty="0"/>
              <a:t>{ X</a:t>
            </a:r>
            <a:r>
              <a:rPr lang="en-GB" sz="2800" i="1" baseline="-25000" dirty="0"/>
              <a:t>1</a:t>
            </a:r>
            <a:r>
              <a:rPr lang="en-GB" sz="2800" baseline="-25000" dirty="0"/>
              <a:t> </a:t>
            </a:r>
            <a:r>
              <a:rPr lang="en-GB" sz="2800" dirty="0"/>
              <a:t>,  X</a:t>
            </a:r>
            <a:r>
              <a:rPr lang="en-GB" sz="2800" i="1" baseline="-25000" dirty="0"/>
              <a:t>2</a:t>
            </a:r>
            <a:r>
              <a:rPr lang="en-GB" sz="2800" baseline="-25000" dirty="0"/>
              <a:t> </a:t>
            </a:r>
            <a:r>
              <a:rPr lang="en-GB" sz="2800" dirty="0"/>
              <a:t>, … , X</a:t>
            </a:r>
            <a:r>
              <a:rPr lang="en-GB" sz="2800" i="1" baseline="-25000" dirty="0"/>
              <a:t>N</a:t>
            </a:r>
            <a:r>
              <a:rPr lang="en-GB" sz="2800" baseline="-25000" dirty="0"/>
              <a:t> </a:t>
            </a:r>
            <a:r>
              <a:rPr lang="en-GB" sz="2800" dirty="0"/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98BA8B-90D5-37EC-B548-273C4F3D3678}"/>
              </a:ext>
            </a:extLst>
          </p:cNvPr>
          <p:cNvSpPr txBox="1"/>
          <p:nvPr/>
        </p:nvSpPr>
        <p:spPr>
          <a:xfrm>
            <a:off x="4429799" y="5599335"/>
            <a:ext cx="35557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800" dirty="0"/>
              <a:t>{ E</a:t>
            </a:r>
            <a:r>
              <a:rPr lang="en-GB" sz="2800" i="1" baseline="-25000" dirty="0"/>
              <a:t>1</a:t>
            </a:r>
            <a:r>
              <a:rPr lang="en-GB" sz="2800" baseline="-25000" dirty="0"/>
              <a:t> </a:t>
            </a:r>
            <a:r>
              <a:rPr lang="en-GB" sz="2800" dirty="0"/>
              <a:t>, E</a:t>
            </a:r>
            <a:r>
              <a:rPr lang="en-GB" sz="2800" i="1" baseline="-25000" dirty="0"/>
              <a:t>2</a:t>
            </a:r>
            <a:r>
              <a:rPr lang="en-GB" sz="2800" baseline="-25000" dirty="0"/>
              <a:t> </a:t>
            </a:r>
            <a:r>
              <a:rPr lang="en-GB" sz="2800" dirty="0"/>
              <a:t>, … , E</a:t>
            </a:r>
            <a:r>
              <a:rPr lang="en-GB" sz="2800" i="1" baseline="-25000" dirty="0"/>
              <a:t>K </a:t>
            </a:r>
            <a:r>
              <a:rPr lang="en-GB" sz="2800" dirty="0"/>
              <a:t>}</a:t>
            </a:r>
            <a:r>
              <a:rPr lang="en-GB" sz="2800" i="1" baseline="-25000" dirty="0"/>
              <a:t> </a:t>
            </a:r>
            <a:endParaRPr lang="en-GB" sz="2800" i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E172382-4F67-D3BA-462F-AA1B447297F4}"/>
              </a:ext>
            </a:extLst>
          </p:cNvPr>
          <p:cNvGrpSpPr/>
          <p:nvPr/>
        </p:nvGrpSpPr>
        <p:grpSpPr>
          <a:xfrm>
            <a:off x="4806024" y="4928755"/>
            <a:ext cx="1630037" cy="756820"/>
            <a:chOff x="4806024" y="4988915"/>
            <a:chExt cx="1630037" cy="75682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871B1A3-3D04-CA53-E6D2-09F868EF61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05779" y="5016835"/>
              <a:ext cx="505883" cy="5918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37F4594-0C8D-E7DF-5FD7-9E15576538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1662" y="5016835"/>
              <a:ext cx="0" cy="5918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294B376-C1DC-78B7-C905-4C592F3328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1662" y="5016835"/>
              <a:ext cx="876829" cy="5918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AC0A539-231F-9F13-C855-28170FEE9D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06025" y="5002875"/>
              <a:ext cx="2251" cy="62960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BFFA3B0-1055-692C-EEEE-413EB5614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6024" y="5002875"/>
              <a:ext cx="504038" cy="6337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F6D35A9-3854-5E74-6700-DCC23A7449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7150" y="4988915"/>
              <a:ext cx="1362144" cy="6477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1DD0C45-370F-F42F-9102-48EA725B97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94645" y="5002875"/>
              <a:ext cx="1441416" cy="7428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6A36879-D41B-6661-BC29-29A03FAB8B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83899" y="5016835"/>
              <a:ext cx="952162" cy="72203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6903694-A2D0-CAF7-4C2B-3E50EA23A9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36060" y="5016835"/>
              <a:ext cx="0" cy="72203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E8ABB860-0B19-91B4-669E-A2FF194A637B}"/>
              </a:ext>
            </a:extLst>
          </p:cNvPr>
          <p:cNvSpPr txBox="1"/>
          <p:nvPr/>
        </p:nvSpPr>
        <p:spPr>
          <a:xfrm>
            <a:off x="7033602" y="5604305"/>
            <a:ext cx="29044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800" dirty="0"/>
              <a:t>E</a:t>
            </a:r>
            <a:r>
              <a:rPr lang="en-GB" sz="2800" i="1" baseline="-25000" dirty="0"/>
              <a:t>i</a:t>
            </a:r>
            <a:r>
              <a:rPr lang="en-GB" sz="2800" dirty="0"/>
              <a:t> = f({</a:t>
            </a:r>
            <a:r>
              <a:rPr lang="en-GB" sz="2800" i="1" dirty="0"/>
              <a:t>X</a:t>
            </a:r>
            <a:r>
              <a:rPr lang="en-GB" sz="2800" dirty="0"/>
              <a:t>})</a:t>
            </a:r>
          </a:p>
          <a:p>
            <a:pPr marL="0" indent="0">
              <a:buNone/>
            </a:pPr>
            <a:r>
              <a:rPr lang="en-GB" sz="2800" dirty="0"/>
              <a:t>where  </a:t>
            </a:r>
            <a:r>
              <a:rPr lang="en-GB" sz="2800" i="1" dirty="0"/>
              <a:t>K</a:t>
            </a:r>
            <a:r>
              <a:rPr lang="en-GB" sz="2800" dirty="0"/>
              <a:t> &lt; </a:t>
            </a:r>
            <a:r>
              <a:rPr lang="en-GB" sz="2800" i="1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31112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5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1B4F4F2-95FC-577B-A9CA-981D99628751}"/>
              </a:ext>
            </a:extLst>
          </p:cNvPr>
          <p:cNvSpPr txBox="1">
            <a:spLocks/>
          </p:cNvSpPr>
          <p:nvPr/>
        </p:nvSpPr>
        <p:spPr>
          <a:xfrm>
            <a:off x="514350" y="-101632"/>
            <a:ext cx="1056322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CH" sz="4400" b="1" dirty="0">
                <a:solidFill>
                  <a:schemeClr val="accent5">
                    <a:lumMod val="50000"/>
                  </a:schemeClr>
                </a:solidFill>
              </a:rPr>
              <a:t>Principal Components Analysis (PCA)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9E50AC-A35E-862A-291C-CCB0190AD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8000"/>
            <a:ext cx="5400000" cy="54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E398C0-0FEC-009F-3747-A92E7D76C787}"/>
              </a:ext>
            </a:extLst>
          </p:cNvPr>
          <p:cNvSpPr txBox="1"/>
          <p:nvPr/>
        </p:nvSpPr>
        <p:spPr>
          <a:xfrm>
            <a:off x="787400" y="1329768"/>
            <a:ext cx="113792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 dirty="0"/>
              <a:t>Let </a:t>
            </a:r>
            <a:r>
              <a:rPr lang="en-GB" sz="3000" b="1" i="1" dirty="0"/>
              <a:t>X</a:t>
            </a:r>
            <a:r>
              <a:rPr lang="en-GB" sz="3000" dirty="0"/>
              <a:t> a dataset of </a:t>
            </a:r>
            <a:r>
              <a:rPr lang="en-GB" sz="3000" i="1" dirty="0"/>
              <a:t>M</a:t>
            </a:r>
            <a:r>
              <a:rPr lang="en-GB" sz="3000" dirty="0"/>
              <a:t> datapoints in </a:t>
            </a:r>
            <a:r>
              <a:rPr lang="en-GB" sz="3000" i="1" dirty="0"/>
              <a:t>N</a:t>
            </a:r>
            <a:r>
              <a:rPr lang="en-GB" sz="3000" dirty="0"/>
              <a:t> dimensions (here, </a:t>
            </a:r>
            <a:r>
              <a:rPr lang="en-GB" sz="3000" i="1" dirty="0"/>
              <a:t>M</a:t>
            </a:r>
            <a:r>
              <a:rPr lang="en-GB" sz="3000" dirty="0"/>
              <a:t>=50 and </a:t>
            </a:r>
            <a:r>
              <a:rPr lang="en-GB" sz="3000" i="1" dirty="0"/>
              <a:t>N</a:t>
            </a:r>
            <a:r>
              <a:rPr lang="en-GB" sz="3000" dirty="0"/>
              <a:t>=2)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CFE24C-7019-7B4C-6886-0DD0BB506E73}"/>
                  </a:ext>
                </a:extLst>
              </p:cNvPr>
              <p:cNvSpPr txBox="1"/>
              <p:nvPr/>
            </p:nvSpPr>
            <p:spPr>
              <a:xfrm>
                <a:off x="5499100" y="1995438"/>
                <a:ext cx="6303728" cy="4161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3000" dirty="0"/>
                  <a:t>Center data:</a:t>
                </a:r>
              </a:p>
              <a:p>
                <a:r>
                  <a:rPr lang="en-GB" sz="3000" dirty="0"/>
                  <a:t>		</a:t>
                </a:r>
                <a:r>
                  <a:rPr lang="en-GB" sz="3000" b="1" i="1" dirty="0"/>
                  <a:t>X</a:t>
                </a:r>
                <a:r>
                  <a:rPr lang="en-GB" sz="3000" dirty="0"/>
                  <a:t>’ = </a:t>
                </a:r>
                <a:r>
                  <a:rPr lang="en-GB" sz="3000" b="1" i="1" dirty="0"/>
                  <a:t>X</a:t>
                </a:r>
                <a:r>
                  <a:rPr lang="en-GB" sz="3000" dirty="0"/>
                  <a:t> -</a:t>
                </a:r>
                <a:r>
                  <a:rPr lang="en-GB" sz="3200" dirty="0"/>
                  <a:t> </a:t>
                </a:r>
                <a14:m>
                  <m:oMath xmlns:m="http://schemas.openxmlformats.org/officeDocument/2006/math">
                    <m:r>
                      <a:rPr lang="en-GB" sz="3200" b="1" i="1">
                        <a:latin typeface="Cambria Math" panose="02040503050406030204" pitchFamily="18" charset="0"/>
                      </a:rPr>
                      <m:t>µ</m:t>
                    </m:r>
                  </m:oMath>
                </a14:m>
                <a:r>
                  <a:rPr lang="en-GB" sz="3000" dirty="0"/>
                  <a:t> 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GB" sz="3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3000" dirty="0"/>
                  <a:t>Compute data covariance matrix </a:t>
                </a:r>
                <a:r>
                  <a:rPr lang="en-GB" sz="3000" b="1" i="1" dirty="0"/>
                  <a:t>C</a:t>
                </a:r>
                <a:r>
                  <a:rPr lang="en-GB" sz="3000" dirty="0"/>
                  <a:t>:</a:t>
                </a:r>
              </a:p>
              <a:p>
                <a:r>
                  <a:rPr lang="en-GB" sz="3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sz="32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GB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GB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GB" sz="3200" dirty="0"/>
              </a:p>
              <a:p>
                <a:endParaRPr lang="en-GB" sz="3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3000" dirty="0"/>
                  <a:t>Calculate eigenvalue decomposition: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GB" sz="3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000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l-GR" sz="3000" b="1" i="1" smtClean="0">
                          <a:latin typeface="Cambria Math" panose="02040503050406030204" pitchFamily="18" charset="0"/>
                        </a:rPr>
                        <m:t>𝝀</m:t>
                      </m:r>
                      <m:sSup>
                        <m:sSupPr>
                          <m:ctrlPr>
                            <a:rPr lang="en-GB" sz="3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GB" sz="3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GB" sz="3000" b="1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CFE24C-7019-7B4C-6886-0DD0BB506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100" y="1995438"/>
                <a:ext cx="6303728" cy="4161588"/>
              </a:xfrm>
              <a:prstGeom prst="rect">
                <a:avLst/>
              </a:prstGeom>
              <a:blipFill>
                <a:blip r:embed="rId4"/>
                <a:stretch>
                  <a:fillRect l="-1934" t="-1757" r="-22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EF115769-2183-099F-259B-59996AE8B084}"/>
              </a:ext>
            </a:extLst>
          </p:cNvPr>
          <p:cNvGrpSpPr/>
          <p:nvPr/>
        </p:nvGrpSpPr>
        <p:grpSpPr>
          <a:xfrm>
            <a:off x="6220711" y="5666489"/>
            <a:ext cx="5760957" cy="1154773"/>
            <a:chOff x="6220711" y="5666489"/>
            <a:chExt cx="5760957" cy="115477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FEEEBA-A27C-6368-30C6-1E12C340186F}"/>
                </a:ext>
              </a:extLst>
            </p:cNvPr>
            <p:cNvSpPr txBox="1"/>
            <p:nvPr/>
          </p:nvSpPr>
          <p:spPr>
            <a:xfrm>
              <a:off x="6220711" y="5990265"/>
              <a:ext cx="22479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400" i="1" dirty="0" err="1"/>
                <a:t>N</a:t>
              </a:r>
              <a:r>
                <a:rPr lang="en-GB" sz="2400" dirty="0" err="1"/>
                <a:t>x</a:t>
              </a:r>
              <a:r>
                <a:rPr lang="en-GB" sz="2400" i="1" dirty="0" err="1"/>
                <a:t>N</a:t>
              </a:r>
              <a:r>
                <a:rPr lang="en-GB" sz="2400" dirty="0"/>
                <a:t> matrix of </a:t>
              </a:r>
              <a:r>
                <a:rPr lang="en-GB" sz="2400" b="1" i="1" dirty="0"/>
                <a:t>eigenvectors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14926B-65BF-ADA3-C163-5785D45540B3}"/>
                </a:ext>
              </a:extLst>
            </p:cNvPr>
            <p:cNvSpPr txBox="1"/>
            <p:nvPr/>
          </p:nvSpPr>
          <p:spPr>
            <a:xfrm>
              <a:off x="9267996" y="5990265"/>
              <a:ext cx="271367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400" i="1" dirty="0" err="1"/>
                <a:t>N</a:t>
              </a:r>
              <a:r>
                <a:rPr lang="en-GB" sz="2400" dirty="0" err="1"/>
                <a:t>x</a:t>
              </a:r>
              <a:r>
                <a:rPr lang="en-GB" sz="2400" i="1" dirty="0" err="1"/>
                <a:t>N</a:t>
              </a:r>
              <a:r>
                <a:rPr lang="en-GB" sz="2400" dirty="0"/>
                <a:t> diagonal matrix of </a:t>
              </a:r>
              <a:r>
                <a:rPr lang="en-GB" sz="2400" b="1" i="1" dirty="0"/>
                <a:t>eigenvalues</a:t>
              </a:r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9757BF64-2F3A-0696-CB86-61A133BF5E55}"/>
                </a:ext>
              </a:extLst>
            </p:cNvPr>
            <p:cNvSpPr/>
            <p:nvPr/>
          </p:nvSpPr>
          <p:spPr>
            <a:xfrm rot="6078747">
              <a:off x="7909432" y="5619236"/>
              <a:ext cx="559469" cy="653976"/>
            </a:xfrm>
            <a:prstGeom prst="arc">
              <a:avLst>
                <a:gd name="adj1" fmla="val 15192478"/>
                <a:gd name="adj2" fmla="val 0"/>
              </a:avLst>
            </a:prstGeom>
            <a:ln w="127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64E5ACFE-D6AD-72FE-2342-B3DD5424F7D1}"/>
                </a:ext>
              </a:extLst>
            </p:cNvPr>
            <p:cNvSpPr/>
            <p:nvPr/>
          </p:nvSpPr>
          <p:spPr>
            <a:xfrm rot="4815440" flipV="1">
              <a:off x="8923432" y="5549369"/>
              <a:ext cx="559469" cy="804341"/>
            </a:xfrm>
            <a:prstGeom prst="arc">
              <a:avLst>
                <a:gd name="adj1" fmla="val 15192478"/>
                <a:gd name="adj2" fmla="val 0"/>
              </a:avLst>
            </a:prstGeom>
            <a:ln w="127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63862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7551</TotalTime>
  <Words>1235</Words>
  <Application>Microsoft Office PowerPoint</Application>
  <PresentationFormat>Widescreen</PresentationFormat>
  <Paragraphs>190</Paragraphs>
  <Slides>22</Slides>
  <Notes>7</Notes>
  <HiddenSlides>3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Helvetica</vt:lpstr>
      <vt:lpstr>Helvetica Neue</vt:lpstr>
      <vt:lpstr>StarSymbol</vt:lpstr>
      <vt:lpstr>Office Theme</vt:lpstr>
      <vt:lpstr>PowerPoint Presentation</vt:lpstr>
      <vt:lpstr>The Data Mining world</vt:lpstr>
      <vt:lpstr>The Data Mining world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[Example 1] Representing written digits</vt:lpstr>
      <vt:lpstr>[Example] Identifying dominant motions in proteins</vt:lpstr>
      <vt:lpstr> Time-lagged independent component analysis (tICA)</vt:lpstr>
      <vt:lpstr> Time-lagged independent component analysis (tICA)</vt:lpstr>
      <vt:lpstr> Time-lagged independent component analysis (tICA)</vt:lpstr>
      <vt:lpstr> t-distributed stochastic neighbour embedding (t-SNE)</vt:lpstr>
      <vt:lpstr>[Extra] Dimensionality reduction with neural networks</vt:lpstr>
      <vt:lpstr>[Extra] Learning Protein Conformational Space</vt:lpstr>
      <vt:lpstr>PowerPoint Presentation</vt:lpstr>
    </vt:vector>
  </TitlesOfParts>
  <Company>Durham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 and Classification</dc:title>
  <dc:creator>DEGIACOMI, MATTEO</dc:creator>
  <cp:lastModifiedBy>DEGIACOMI, MATTEO T.</cp:lastModifiedBy>
  <cp:revision>250</cp:revision>
  <dcterms:created xsi:type="dcterms:W3CDTF">2022-01-29T12:36:02Z</dcterms:created>
  <dcterms:modified xsi:type="dcterms:W3CDTF">2024-07-16T14:52:16Z</dcterms:modified>
</cp:coreProperties>
</file>